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</p:sldMasterIdLst>
  <p:notesMasterIdLst>
    <p:notesMasterId r:id="rId54"/>
  </p:notesMasterIdLst>
  <p:sldIdLst>
    <p:sldId id="2459" r:id="rId5"/>
    <p:sldId id="2319" r:id="rId6"/>
    <p:sldId id="279" r:id="rId7"/>
    <p:sldId id="264" r:id="rId8"/>
    <p:sldId id="265" r:id="rId9"/>
    <p:sldId id="277" r:id="rId10"/>
    <p:sldId id="283" r:id="rId11"/>
    <p:sldId id="285" r:id="rId12"/>
    <p:sldId id="297" r:id="rId13"/>
    <p:sldId id="270" r:id="rId14"/>
    <p:sldId id="298" r:id="rId15"/>
    <p:sldId id="301" r:id="rId16"/>
    <p:sldId id="2006" r:id="rId17"/>
    <p:sldId id="1625" r:id="rId18"/>
    <p:sldId id="2449" r:id="rId19"/>
    <p:sldId id="2460" r:id="rId20"/>
    <p:sldId id="1672" r:id="rId21"/>
    <p:sldId id="1673" r:id="rId22"/>
    <p:sldId id="1674" r:id="rId23"/>
    <p:sldId id="2466" r:id="rId24"/>
    <p:sldId id="2461" r:id="rId25"/>
    <p:sldId id="1991" r:id="rId26"/>
    <p:sldId id="1992" r:id="rId27"/>
    <p:sldId id="1994" r:id="rId28"/>
    <p:sldId id="2032" r:id="rId29"/>
    <p:sldId id="2033" r:id="rId30"/>
    <p:sldId id="2468" r:id="rId31"/>
    <p:sldId id="2469" r:id="rId32"/>
    <p:sldId id="2471" r:id="rId33"/>
    <p:sldId id="554" r:id="rId34"/>
    <p:sldId id="1378" r:id="rId35"/>
    <p:sldId id="1386" r:id="rId36"/>
    <p:sldId id="1390" r:id="rId37"/>
    <p:sldId id="2425" r:id="rId38"/>
    <p:sldId id="2341" r:id="rId39"/>
    <p:sldId id="2342" r:id="rId40"/>
    <p:sldId id="2435" r:id="rId41"/>
    <p:sldId id="2339" r:id="rId42"/>
    <p:sldId id="2322" r:id="rId43"/>
    <p:sldId id="2061" r:id="rId44"/>
    <p:sldId id="2473" r:id="rId45"/>
    <p:sldId id="2332" r:id="rId46"/>
    <p:sldId id="2328" r:id="rId47"/>
    <p:sldId id="2470" r:id="rId48"/>
    <p:sldId id="2472" r:id="rId49"/>
    <p:sldId id="2333" r:id="rId50"/>
    <p:sldId id="2334" r:id="rId51"/>
    <p:sldId id="2475" r:id="rId52"/>
    <p:sldId id="2463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957" autoAdjust="0"/>
  </p:normalViewPr>
  <p:slideViewPr>
    <p:cSldViewPr snapToGrid="0">
      <p:cViewPr>
        <p:scale>
          <a:sx n="50" d="100"/>
          <a:sy n="50" d="100"/>
        </p:scale>
        <p:origin x="72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L%20(2022)\&#27963;&#38913;&#31807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L%20(2022)\&#27963;&#38913;&#31807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L%20(2022)\&#27963;&#38913;&#31807;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L%20(2022)\&#27963;&#38913;&#31807;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L%20(2022)\&#27963;&#38913;&#31807;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工作表1!$C$5</c:f>
              <c:strCache>
                <c:ptCount val="1"/>
                <c:pt idx="0">
                  <c:v>English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工作表1!$D$5</c:f>
              <c:numCache>
                <c:formatCode>General</c:formatCode>
                <c:ptCount val="1"/>
                <c:pt idx="0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84-4A60-8817-B57A23FBAB23}"/>
            </c:ext>
          </c:extLst>
        </c:ser>
        <c:ser>
          <c:idx val="1"/>
          <c:order val="1"/>
          <c:tx>
            <c:strRef>
              <c:f>工作表1!$C$6</c:f>
              <c:strCache>
                <c:ptCount val="1"/>
                <c:pt idx="0">
                  <c:v>random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工作表1!$D$6</c:f>
              <c:numCache>
                <c:formatCode>General</c:formatCode>
                <c:ptCount val="1"/>
                <c:pt idx="0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84-4A60-8817-B57A23FBAB23}"/>
            </c:ext>
          </c:extLst>
        </c:ser>
        <c:ser>
          <c:idx val="2"/>
          <c:order val="2"/>
          <c:tx>
            <c:strRef>
              <c:f>工作表1!$C$7</c:f>
              <c:strCache>
                <c:ptCount val="1"/>
                <c:pt idx="0">
                  <c:v>unigram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工作表1!$D$7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84-4A60-8817-B57A23FBAB23}"/>
            </c:ext>
          </c:extLst>
        </c:ser>
        <c:ser>
          <c:idx val="3"/>
          <c:order val="3"/>
          <c:tx>
            <c:strRef>
              <c:f>工作表1!$C$8</c:f>
              <c:strCache>
                <c:ptCount val="1"/>
                <c:pt idx="0">
                  <c:v>bigram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工作表1!$D$8</c:f>
              <c:numCache>
                <c:formatCode>General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84-4A60-8817-B57A23FBAB23}"/>
            </c:ext>
          </c:extLst>
        </c:ser>
        <c:ser>
          <c:idx val="4"/>
          <c:order val="4"/>
          <c:tx>
            <c:strRef>
              <c:f>工作表1!$C$9</c:f>
              <c:strCache>
                <c:ptCount val="1"/>
                <c:pt idx="0">
                  <c:v>paired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工作表1!$D$9</c:f>
              <c:numCache>
                <c:formatCode>General</c:formatCode>
                <c:ptCount val="1"/>
                <c:pt idx="0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84-4A60-8817-B57A23FBAB23}"/>
            </c:ext>
          </c:extLst>
        </c:ser>
        <c:ser>
          <c:idx val="5"/>
          <c:order val="5"/>
          <c:tx>
            <c:strRef>
              <c:f>工作表1!$C$10</c:f>
              <c:strCache>
                <c:ptCount val="1"/>
                <c:pt idx="0">
                  <c:v>shuffle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工作表1!$D$10</c:f>
              <c:numCache>
                <c:formatCode>General</c:formatCode>
                <c:ptCount val="1"/>
                <c:pt idx="0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84-4A60-8817-B57A23FBA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81888431"/>
        <c:axId val="1781888847"/>
      </c:barChart>
      <c:catAx>
        <c:axId val="17818884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81888847"/>
        <c:crosses val="autoZero"/>
        <c:auto val="1"/>
        <c:lblAlgn val="ctr"/>
        <c:lblOffset val="100"/>
        <c:noMultiLvlLbl val="0"/>
      </c:catAx>
      <c:valAx>
        <c:axId val="1781888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781888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工作表1!$C$5</c:f>
              <c:strCache>
                <c:ptCount val="1"/>
                <c:pt idx="0">
                  <c:v>English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工作表1!$D$5</c:f>
              <c:numCache>
                <c:formatCode>General</c:formatCode>
                <c:ptCount val="1"/>
                <c:pt idx="0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3B-4073-8D3D-F02BF482A9A8}"/>
            </c:ext>
          </c:extLst>
        </c:ser>
        <c:ser>
          <c:idx val="1"/>
          <c:order val="1"/>
          <c:tx>
            <c:strRef>
              <c:f>工作表1!$C$6</c:f>
              <c:strCache>
                <c:ptCount val="1"/>
                <c:pt idx="0">
                  <c:v>random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工作表1!$D$6</c:f>
              <c:numCache>
                <c:formatCode>General</c:formatCode>
                <c:ptCount val="1"/>
                <c:pt idx="0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3B-4073-8D3D-F02BF482A9A8}"/>
            </c:ext>
          </c:extLst>
        </c:ser>
        <c:ser>
          <c:idx val="2"/>
          <c:order val="2"/>
          <c:tx>
            <c:strRef>
              <c:f>工作表1!$C$7</c:f>
              <c:strCache>
                <c:ptCount val="1"/>
                <c:pt idx="0">
                  <c:v>unigram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工作表1!$D$7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3B-4073-8D3D-F02BF482A9A8}"/>
            </c:ext>
          </c:extLst>
        </c:ser>
        <c:ser>
          <c:idx val="3"/>
          <c:order val="3"/>
          <c:tx>
            <c:strRef>
              <c:f>工作表1!$C$8</c:f>
              <c:strCache>
                <c:ptCount val="1"/>
                <c:pt idx="0">
                  <c:v>bigram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工作表1!$D$8</c:f>
              <c:numCache>
                <c:formatCode>General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B-4073-8D3D-F02BF482A9A8}"/>
            </c:ext>
          </c:extLst>
        </c:ser>
        <c:ser>
          <c:idx val="4"/>
          <c:order val="4"/>
          <c:tx>
            <c:strRef>
              <c:f>工作表1!$C$9</c:f>
              <c:strCache>
                <c:ptCount val="1"/>
                <c:pt idx="0">
                  <c:v>paired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工作表1!$D$9</c:f>
              <c:numCache>
                <c:formatCode>General</c:formatCode>
                <c:ptCount val="1"/>
                <c:pt idx="0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3B-4073-8D3D-F02BF482A9A8}"/>
            </c:ext>
          </c:extLst>
        </c:ser>
        <c:ser>
          <c:idx val="5"/>
          <c:order val="5"/>
          <c:tx>
            <c:strRef>
              <c:f>工作表1!$C$10</c:f>
              <c:strCache>
                <c:ptCount val="1"/>
                <c:pt idx="0">
                  <c:v>shuffle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工作表1!$D$10</c:f>
              <c:numCache>
                <c:formatCode>General</c:formatCode>
                <c:ptCount val="1"/>
                <c:pt idx="0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3B-4073-8D3D-F02BF482A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81888431"/>
        <c:axId val="1781888847"/>
      </c:barChart>
      <c:catAx>
        <c:axId val="17818884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81888847"/>
        <c:crosses val="autoZero"/>
        <c:auto val="1"/>
        <c:lblAlgn val="ctr"/>
        <c:lblOffset val="100"/>
        <c:noMultiLvlLbl val="0"/>
      </c:catAx>
      <c:valAx>
        <c:axId val="1781888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781888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工作表1!$C$5</c:f>
              <c:strCache>
                <c:ptCount val="1"/>
                <c:pt idx="0">
                  <c:v>English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工作表1!$D$5</c:f>
              <c:numCache>
                <c:formatCode>General</c:formatCode>
                <c:ptCount val="1"/>
                <c:pt idx="0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7-4958-9F7D-D80C469321BB}"/>
            </c:ext>
          </c:extLst>
        </c:ser>
        <c:ser>
          <c:idx val="1"/>
          <c:order val="1"/>
          <c:tx>
            <c:strRef>
              <c:f>工作表1!$C$6</c:f>
              <c:strCache>
                <c:ptCount val="1"/>
                <c:pt idx="0">
                  <c:v>random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工作表1!$D$6</c:f>
              <c:numCache>
                <c:formatCode>General</c:formatCode>
                <c:ptCount val="1"/>
                <c:pt idx="0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37-4958-9F7D-D80C469321BB}"/>
            </c:ext>
          </c:extLst>
        </c:ser>
        <c:ser>
          <c:idx val="2"/>
          <c:order val="2"/>
          <c:tx>
            <c:strRef>
              <c:f>工作表1!$C$7</c:f>
              <c:strCache>
                <c:ptCount val="1"/>
                <c:pt idx="0">
                  <c:v>unigram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工作表1!$D$7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37-4958-9F7D-D80C469321BB}"/>
            </c:ext>
          </c:extLst>
        </c:ser>
        <c:ser>
          <c:idx val="3"/>
          <c:order val="3"/>
          <c:tx>
            <c:strRef>
              <c:f>工作表1!$C$8</c:f>
              <c:strCache>
                <c:ptCount val="1"/>
                <c:pt idx="0">
                  <c:v>bigram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工作表1!$D$8</c:f>
              <c:numCache>
                <c:formatCode>General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37-4958-9F7D-D80C469321BB}"/>
            </c:ext>
          </c:extLst>
        </c:ser>
        <c:ser>
          <c:idx val="4"/>
          <c:order val="4"/>
          <c:tx>
            <c:strRef>
              <c:f>工作表1!$C$9</c:f>
              <c:strCache>
                <c:ptCount val="1"/>
                <c:pt idx="0">
                  <c:v>paired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工作表1!$D$9</c:f>
              <c:numCache>
                <c:formatCode>General</c:formatCode>
                <c:ptCount val="1"/>
                <c:pt idx="0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37-4958-9F7D-D80C469321BB}"/>
            </c:ext>
          </c:extLst>
        </c:ser>
        <c:ser>
          <c:idx val="5"/>
          <c:order val="5"/>
          <c:tx>
            <c:strRef>
              <c:f>工作表1!$C$10</c:f>
              <c:strCache>
                <c:ptCount val="1"/>
                <c:pt idx="0">
                  <c:v>shuffle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工作表1!$D$10</c:f>
              <c:numCache>
                <c:formatCode>General</c:formatCode>
                <c:ptCount val="1"/>
                <c:pt idx="0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037-4958-9F7D-D80C46932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81888431"/>
        <c:axId val="1781888847"/>
      </c:barChart>
      <c:catAx>
        <c:axId val="17818884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81888847"/>
        <c:crosses val="autoZero"/>
        <c:auto val="1"/>
        <c:lblAlgn val="ctr"/>
        <c:lblOffset val="100"/>
        <c:noMultiLvlLbl val="0"/>
      </c:catAx>
      <c:valAx>
        <c:axId val="1781888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781888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工作表1!$C$5</c:f>
              <c:strCache>
                <c:ptCount val="1"/>
                <c:pt idx="0">
                  <c:v>English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工作表1!$D$5</c:f>
              <c:numCache>
                <c:formatCode>General</c:formatCode>
                <c:ptCount val="1"/>
                <c:pt idx="0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4-421A-88F5-FBF088C40E6D}"/>
            </c:ext>
          </c:extLst>
        </c:ser>
        <c:ser>
          <c:idx val="1"/>
          <c:order val="1"/>
          <c:tx>
            <c:strRef>
              <c:f>工作表1!$C$6</c:f>
              <c:strCache>
                <c:ptCount val="1"/>
                <c:pt idx="0">
                  <c:v>random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工作表1!$D$6</c:f>
              <c:numCache>
                <c:formatCode>General</c:formatCode>
                <c:ptCount val="1"/>
                <c:pt idx="0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94-421A-88F5-FBF088C40E6D}"/>
            </c:ext>
          </c:extLst>
        </c:ser>
        <c:ser>
          <c:idx val="2"/>
          <c:order val="2"/>
          <c:tx>
            <c:strRef>
              <c:f>工作表1!$C$7</c:f>
              <c:strCache>
                <c:ptCount val="1"/>
                <c:pt idx="0">
                  <c:v>unigram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工作表1!$D$7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94-421A-88F5-FBF088C40E6D}"/>
            </c:ext>
          </c:extLst>
        </c:ser>
        <c:ser>
          <c:idx val="3"/>
          <c:order val="3"/>
          <c:tx>
            <c:strRef>
              <c:f>工作表1!$C$8</c:f>
              <c:strCache>
                <c:ptCount val="1"/>
                <c:pt idx="0">
                  <c:v>bigram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工作表1!$D$8</c:f>
              <c:numCache>
                <c:formatCode>General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94-421A-88F5-FBF088C40E6D}"/>
            </c:ext>
          </c:extLst>
        </c:ser>
        <c:ser>
          <c:idx val="4"/>
          <c:order val="4"/>
          <c:tx>
            <c:strRef>
              <c:f>工作表1!$C$9</c:f>
              <c:strCache>
                <c:ptCount val="1"/>
                <c:pt idx="0">
                  <c:v>paired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工作表1!$D$9</c:f>
              <c:numCache>
                <c:formatCode>General</c:formatCode>
                <c:ptCount val="1"/>
                <c:pt idx="0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94-421A-88F5-FBF088C40E6D}"/>
            </c:ext>
          </c:extLst>
        </c:ser>
        <c:ser>
          <c:idx val="5"/>
          <c:order val="5"/>
          <c:tx>
            <c:strRef>
              <c:f>工作表1!$C$10</c:f>
              <c:strCache>
                <c:ptCount val="1"/>
                <c:pt idx="0">
                  <c:v>shuffle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工作表1!$D$10</c:f>
              <c:numCache>
                <c:formatCode>General</c:formatCode>
                <c:ptCount val="1"/>
                <c:pt idx="0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94-421A-88F5-FBF088C40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81888431"/>
        <c:axId val="1781888847"/>
      </c:barChart>
      <c:catAx>
        <c:axId val="17818884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81888847"/>
        <c:crosses val="autoZero"/>
        <c:auto val="1"/>
        <c:lblAlgn val="ctr"/>
        <c:lblOffset val="100"/>
        <c:noMultiLvlLbl val="0"/>
      </c:catAx>
      <c:valAx>
        <c:axId val="1781888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781888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工作表1!$C$5</c:f>
              <c:strCache>
                <c:ptCount val="1"/>
                <c:pt idx="0">
                  <c:v>English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工作表1!$D$5</c:f>
              <c:numCache>
                <c:formatCode>General</c:formatCode>
                <c:ptCount val="1"/>
                <c:pt idx="0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4-421A-88F5-FBF088C40E6D}"/>
            </c:ext>
          </c:extLst>
        </c:ser>
        <c:ser>
          <c:idx val="1"/>
          <c:order val="1"/>
          <c:tx>
            <c:strRef>
              <c:f>工作表1!$C$6</c:f>
              <c:strCache>
                <c:ptCount val="1"/>
                <c:pt idx="0">
                  <c:v>random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工作表1!$D$6</c:f>
              <c:numCache>
                <c:formatCode>General</c:formatCode>
                <c:ptCount val="1"/>
                <c:pt idx="0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94-421A-88F5-FBF088C40E6D}"/>
            </c:ext>
          </c:extLst>
        </c:ser>
        <c:ser>
          <c:idx val="2"/>
          <c:order val="2"/>
          <c:tx>
            <c:strRef>
              <c:f>工作表1!$C$7</c:f>
              <c:strCache>
                <c:ptCount val="1"/>
                <c:pt idx="0">
                  <c:v>unigram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工作表1!$D$7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94-421A-88F5-FBF088C40E6D}"/>
            </c:ext>
          </c:extLst>
        </c:ser>
        <c:ser>
          <c:idx val="3"/>
          <c:order val="3"/>
          <c:tx>
            <c:strRef>
              <c:f>工作表1!$C$8</c:f>
              <c:strCache>
                <c:ptCount val="1"/>
                <c:pt idx="0">
                  <c:v>bigram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工作表1!$D$8</c:f>
              <c:numCache>
                <c:formatCode>General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94-421A-88F5-FBF088C40E6D}"/>
            </c:ext>
          </c:extLst>
        </c:ser>
        <c:ser>
          <c:idx val="4"/>
          <c:order val="4"/>
          <c:tx>
            <c:strRef>
              <c:f>工作表1!$C$9</c:f>
              <c:strCache>
                <c:ptCount val="1"/>
                <c:pt idx="0">
                  <c:v>paired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工作表1!$D$9</c:f>
              <c:numCache>
                <c:formatCode>General</c:formatCode>
                <c:ptCount val="1"/>
                <c:pt idx="0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94-421A-88F5-FBF088C40E6D}"/>
            </c:ext>
          </c:extLst>
        </c:ser>
        <c:ser>
          <c:idx val="5"/>
          <c:order val="5"/>
          <c:tx>
            <c:strRef>
              <c:f>工作表1!$C$10</c:f>
              <c:strCache>
                <c:ptCount val="1"/>
                <c:pt idx="0">
                  <c:v>shuffle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工作表1!$D$10</c:f>
              <c:numCache>
                <c:formatCode>General</c:formatCode>
                <c:ptCount val="1"/>
                <c:pt idx="0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94-421A-88F5-FBF088C40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81888431"/>
        <c:axId val="1781888847"/>
      </c:barChart>
      <c:catAx>
        <c:axId val="17818884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81888847"/>
        <c:crosses val="autoZero"/>
        <c:auto val="1"/>
        <c:lblAlgn val="ctr"/>
        <c:lblOffset val="100"/>
        <c:noMultiLvlLbl val="0"/>
      </c:catAx>
      <c:valAx>
        <c:axId val="1781888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781888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032D9-9114-47A9-8B51-29878A03026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46A1CA3-B556-4CED-BBE5-0CCD13C16051}">
      <dgm:prSet phldrT="[文字]" custT="1"/>
      <dgm:spPr/>
      <dgm:t>
        <a:bodyPr/>
        <a:lstStyle/>
        <a:p>
          <a:r>
            <a:rPr lang="en-US" altLang="zh-TW" sz="2800" dirty="0">
              <a:solidFill>
                <a:schemeClr val="tx1"/>
              </a:solidFill>
            </a:rPr>
            <a:t>Story 1: Cross-lingual </a:t>
          </a:r>
          <a:endParaRPr lang="zh-TW" altLang="en-US" sz="2800" dirty="0">
            <a:solidFill>
              <a:schemeClr val="tx1"/>
            </a:solidFill>
          </a:endParaRPr>
        </a:p>
      </dgm:t>
    </dgm:pt>
    <dgm:pt modelId="{F2246323-5306-47A5-999C-AA7C9BAB83F0}" type="parTrans" cxnId="{F0283260-DB8C-4D36-87AA-62E7C6605D78}">
      <dgm:prSet/>
      <dgm:spPr/>
      <dgm:t>
        <a:bodyPr/>
        <a:lstStyle/>
        <a:p>
          <a:endParaRPr lang="zh-TW" altLang="en-US"/>
        </a:p>
      </dgm:t>
    </dgm:pt>
    <dgm:pt modelId="{92764910-52CD-4098-ABA6-B00808F234BA}" type="sibTrans" cxnId="{F0283260-DB8C-4D36-87AA-62E7C6605D78}">
      <dgm:prSet/>
      <dgm:spPr/>
      <dgm:t>
        <a:bodyPr/>
        <a:lstStyle/>
        <a:p>
          <a:endParaRPr lang="zh-TW" altLang="en-US"/>
        </a:p>
      </dgm:t>
    </dgm:pt>
    <dgm:pt modelId="{05EB39F0-2923-4297-815B-2CFC851A0B09}">
      <dgm:prSet phldrT="[文字]" custT="1"/>
      <dgm:spPr/>
      <dgm:t>
        <a:bodyPr/>
        <a:lstStyle/>
        <a:p>
          <a:r>
            <a:rPr lang="en-US" altLang="zh-TW" sz="2800" dirty="0">
              <a:solidFill>
                <a:schemeClr val="tx1"/>
              </a:solidFill>
            </a:rPr>
            <a:t>Story 2: Cross-discipline</a:t>
          </a:r>
          <a:endParaRPr lang="zh-TW" altLang="en-US" sz="2800" dirty="0">
            <a:solidFill>
              <a:schemeClr val="tx1"/>
            </a:solidFill>
          </a:endParaRPr>
        </a:p>
      </dgm:t>
    </dgm:pt>
    <dgm:pt modelId="{E822D650-A368-4587-8EFA-FF76991042B8}" type="parTrans" cxnId="{66011F86-AE17-4844-A275-411A5309F2B7}">
      <dgm:prSet/>
      <dgm:spPr/>
      <dgm:t>
        <a:bodyPr/>
        <a:lstStyle/>
        <a:p>
          <a:endParaRPr lang="zh-TW" altLang="en-US"/>
        </a:p>
      </dgm:t>
    </dgm:pt>
    <dgm:pt modelId="{D0F2C2A8-B250-4657-9E4E-F462CA3F3713}" type="sibTrans" cxnId="{66011F86-AE17-4844-A275-411A5309F2B7}">
      <dgm:prSet/>
      <dgm:spPr/>
      <dgm:t>
        <a:bodyPr/>
        <a:lstStyle/>
        <a:p>
          <a:endParaRPr lang="zh-TW" altLang="en-US"/>
        </a:p>
      </dgm:t>
    </dgm:pt>
    <dgm:pt modelId="{EF3ED3F2-8D3A-428E-9B74-81AD9AAF14A7}">
      <dgm:prSet phldrT="[文字]" custT="1"/>
      <dgm:spPr/>
      <dgm:t>
        <a:bodyPr/>
        <a:lstStyle/>
        <a:p>
          <a:r>
            <a:rPr lang="en-US" altLang="zh-TW" sz="2800" dirty="0">
              <a:solidFill>
                <a:schemeClr val="tx1"/>
              </a:solidFill>
            </a:rPr>
            <a:t>Story 3: Pre-training without Human Languages</a:t>
          </a:r>
          <a:endParaRPr lang="zh-TW" altLang="en-US" sz="2800" dirty="0">
            <a:solidFill>
              <a:schemeClr val="tx1"/>
            </a:solidFill>
          </a:endParaRPr>
        </a:p>
      </dgm:t>
    </dgm:pt>
    <dgm:pt modelId="{528C2B33-5581-49B3-B186-E23FA5A052B8}" type="parTrans" cxnId="{359C9650-F3EA-4C58-8270-3A71BEB82980}">
      <dgm:prSet/>
      <dgm:spPr/>
      <dgm:t>
        <a:bodyPr/>
        <a:lstStyle/>
        <a:p>
          <a:endParaRPr lang="zh-TW" altLang="en-US"/>
        </a:p>
      </dgm:t>
    </dgm:pt>
    <dgm:pt modelId="{E47177AA-88EE-4879-81AD-D2FB7B2C9BDB}" type="sibTrans" cxnId="{359C9650-F3EA-4C58-8270-3A71BEB82980}">
      <dgm:prSet/>
      <dgm:spPr/>
      <dgm:t>
        <a:bodyPr/>
        <a:lstStyle/>
        <a:p>
          <a:endParaRPr lang="zh-TW" altLang="en-US"/>
        </a:p>
      </dgm:t>
    </dgm:pt>
    <dgm:pt modelId="{94E9880F-0B8B-41F0-8C4D-A07617AF7609}" type="pres">
      <dgm:prSet presAssocID="{7C7032D9-9114-47A9-8B51-29878A030268}" presName="linear" presStyleCnt="0">
        <dgm:presLayoutVars>
          <dgm:animLvl val="lvl"/>
          <dgm:resizeHandles val="exact"/>
        </dgm:presLayoutVars>
      </dgm:prSet>
      <dgm:spPr/>
    </dgm:pt>
    <dgm:pt modelId="{BEA29270-FD1F-4835-BE4F-FBD6F58CF568}" type="pres">
      <dgm:prSet presAssocID="{346A1CA3-B556-4CED-BBE5-0CCD13C1605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E5C6444-368E-411E-9BDA-0362E521ABF5}" type="pres">
      <dgm:prSet presAssocID="{92764910-52CD-4098-ABA6-B00808F234BA}" presName="spacer" presStyleCnt="0"/>
      <dgm:spPr/>
    </dgm:pt>
    <dgm:pt modelId="{396FB776-08F4-40CB-9776-17D11266B5B8}" type="pres">
      <dgm:prSet presAssocID="{05EB39F0-2923-4297-815B-2CFC851A0B0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FF49BA-98E4-43D5-9175-87A372487E81}" type="pres">
      <dgm:prSet presAssocID="{D0F2C2A8-B250-4657-9E4E-F462CA3F3713}" presName="spacer" presStyleCnt="0"/>
      <dgm:spPr/>
    </dgm:pt>
    <dgm:pt modelId="{F0A8FF7D-86B2-4740-BDDB-6C435E351E19}" type="pres">
      <dgm:prSet presAssocID="{EF3ED3F2-8D3A-428E-9B74-81AD9AAF14A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6475F5E-B553-49F7-A0B3-A03A56C0A9E4}" type="presOf" srcId="{346A1CA3-B556-4CED-BBE5-0CCD13C16051}" destId="{BEA29270-FD1F-4835-BE4F-FBD6F58CF568}" srcOrd="0" destOrd="0" presId="urn:microsoft.com/office/officeart/2005/8/layout/vList2"/>
    <dgm:cxn modelId="{F0283260-DB8C-4D36-87AA-62E7C6605D78}" srcId="{7C7032D9-9114-47A9-8B51-29878A030268}" destId="{346A1CA3-B556-4CED-BBE5-0CCD13C16051}" srcOrd="0" destOrd="0" parTransId="{F2246323-5306-47A5-999C-AA7C9BAB83F0}" sibTransId="{92764910-52CD-4098-ABA6-B00808F234BA}"/>
    <dgm:cxn modelId="{359C9650-F3EA-4C58-8270-3A71BEB82980}" srcId="{7C7032D9-9114-47A9-8B51-29878A030268}" destId="{EF3ED3F2-8D3A-428E-9B74-81AD9AAF14A7}" srcOrd="2" destOrd="0" parTransId="{528C2B33-5581-49B3-B186-E23FA5A052B8}" sibTransId="{E47177AA-88EE-4879-81AD-D2FB7B2C9BDB}"/>
    <dgm:cxn modelId="{66011F86-AE17-4844-A275-411A5309F2B7}" srcId="{7C7032D9-9114-47A9-8B51-29878A030268}" destId="{05EB39F0-2923-4297-815B-2CFC851A0B09}" srcOrd="1" destOrd="0" parTransId="{E822D650-A368-4587-8EFA-FF76991042B8}" sibTransId="{D0F2C2A8-B250-4657-9E4E-F462CA3F3713}"/>
    <dgm:cxn modelId="{D3A7CD88-1AD6-4E20-BE89-E67014893F4F}" type="presOf" srcId="{EF3ED3F2-8D3A-428E-9B74-81AD9AAF14A7}" destId="{F0A8FF7D-86B2-4740-BDDB-6C435E351E19}" srcOrd="0" destOrd="0" presId="urn:microsoft.com/office/officeart/2005/8/layout/vList2"/>
    <dgm:cxn modelId="{F4ED48BB-2C27-40E0-9841-6D6381C4519E}" type="presOf" srcId="{7C7032D9-9114-47A9-8B51-29878A030268}" destId="{94E9880F-0B8B-41F0-8C4D-A07617AF7609}" srcOrd="0" destOrd="0" presId="urn:microsoft.com/office/officeart/2005/8/layout/vList2"/>
    <dgm:cxn modelId="{2040FBFE-6075-46D7-94C7-16AD925362E4}" type="presOf" srcId="{05EB39F0-2923-4297-815B-2CFC851A0B09}" destId="{396FB776-08F4-40CB-9776-17D11266B5B8}" srcOrd="0" destOrd="0" presId="urn:microsoft.com/office/officeart/2005/8/layout/vList2"/>
    <dgm:cxn modelId="{AF5D514A-8FEB-48F8-80E0-4F55344D4E99}" type="presParOf" srcId="{94E9880F-0B8B-41F0-8C4D-A07617AF7609}" destId="{BEA29270-FD1F-4835-BE4F-FBD6F58CF568}" srcOrd="0" destOrd="0" presId="urn:microsoft.com/office/officeart/2005/8/layout/vList2"/>
    <dgm:cxn modelId="{19AD3B36-604B-4A07-9D5D-1DD4B86F2696}" type="presParOf" srcId="{94E9880F-0B8B-41F0-8C4D-A07617AF7609}" destId="{1E5C6444-368E-411E-9BDA-0362E521ABF5}" srcOrd="1" destOrd="0" presId="urn:microsoft.com/office/officeart/2005/8/layout/vList2"/>
    <dgm:cxn modelId="{36C68DCF-C01B-4133-B4C7-4990488BAAF2}" type="presParOf" srcId="{94E9880F-0B8B-41F0-8C4D-A07617AF7609}" destId="{396FB776-08F4-40CB-9776-17D11266B5B8}" srcOrd="2" destOrd="0" presId="urn:microsoft.com/office/officeart/2005/8/layout/vList2"/>
    <dgm:cxn modelId="{917B0F41-49F1-4EBF-B8E4-F62D9AEE60D6}" type="presParOf" srcId="{94E9880F-0B8B-41F0-8C4D-A07617AF7609}" destId="{8DFF49BA-98E4-43D5-9175-87A372487E81}" srcOrd="3" destOrd="0" presId="urn:microsoft.com/office/officeart/2005/8/layout/vList2"/>
    <dgm:cxn modelId="{8C0E1EE3-0965-44A1-920A-52BEB23BB16F}" type="presParOf" srcId="{94E9880F-0B8B-41F0-8C4D-A07617AF7609}" destId="{F0A8FF7D-86B2-4740-BDDB-6C435E351E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7032D9-9114-47A9-8B51-29878A03026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46A1CA3-B556-4CED-BBE5-0CCD13C16051}">
      <dgm:prSet phldrT="[文字]" custT="1"/>
      <dgm:spPr/>
      <dgm:t>
        <a:bodyPr/>
        <a:lstStyle/>
        <a:p>
          <a:r>
            <a:rPr lang="en-US" altLang="zh-TW" sz="2800" dirty="0">
              <a:solidFill>
                <a:schemeClr val="tx1"/>
              </a:solidFill>
            </a:rPr>
            <a:t>Story 1: Cross-lingual </a:t>
          </a:r>
          <a:endParaRPr lang="zh-TW" altLang="en-US" sz="2800" dirty="0">
            <a:solidFill>
              <a:schemeClr val="tx1"/>
            </a:solidFill>
          </a:endParaRPr>
        </a:p>
      </dgm:t>
    </dgm:pt>
    <dgm:pt modelId="{F2246323-5306-47A5-999C-AA7C9BAB83F0}" type="parTrans" cxnId="{F0283260-DB8C-4D36-87AA-62E7C6605D78}">
      <dgm:prSet/>
      <dgm:spPr/>
      <dgm:t>
        <a:bodyPr/>
        <a:lstStyle/>
        <a:p>
          <a:endParaRPr lang="zh-TW" altLang="en-US"/>
        </a:p>
      </dgm:t>
    </dgm:pt>
    <dgm:pt modelId="{92764910-52CD-4098-ABA6-B00808F234BA}" type="sibTrans" cxnId="{F0283260-DB8C-4D36-87AA-62E7C6605D78}">
      <dgm:prSet/>
      <dgm:spPr/>
      <dgm:t>
        <a:bodyPr/>
        <a:lstStyle/>
        <a:p>
          <a:endParaRPr lang="zh-TW" altLang="en-US"/>
        </a:p>
      </dgm:t>
    </dgm:pt>
    <dgm:pt modelId="{05EB39F0-2923-4297-815B-2CFC851A0B09}">
      <dgm:prSet phldrT="[文字]" custT="1"/>
      <dgm:spPr/>
      <dgm:t>
        <a:bodyPr/>
        <a:lstStyle/>
        <a:p>
          <a:r>
            <a:rPr lang="en-US" altLang="zh-TW" sz="2800" dirty="0">
              <a:solidFill>
                <a:schemeClr val="tx1"/>
              </a:solidFill>
            </a:rPr>
            <a:t>Story 2: Cross-discipline</a:t>
          </a:r>
          <a:endParaRPr lang="zh-TW" altLang="en-US" sz="2800" dirty="0">
            <a:solidFill>
              <a:schemeClr val="tx1"/>
            </a:solidFill>
          </a:endParaRPr>
        </a:p>
      </dgm:t>
    </dgm:pt>
    <dgm:pt modelId="{E822D650-A368-4587-8EFA-FF76991042B8}" type="parTrans" cxnId="{66011F86-AE17-4844-A275-411A5309F2B7}">
      <dgm:prSet/>
      <dgm:spPr/>
      <dgm:t>
        <a:bodyPr/>
        <a:lstStyle/>
        <a:p>
          <a:endParaRPr lang="zh-TW" altLang="en-US"/>
        </a:p>
      </dgm:t>
    </dgm:pt>
    <dgm:pt modelId="{D0F2C2A8-B250-4657-9E4E-F462CA3F3713}" type="sibTrans" cxnId="{66011F86-AE17-4844-A275-411A5309F2B7}">
      <dgm:prSet/>
      <dgm:spPr/>
      <dgm:t>
        <a:bodyPr/>
        <a:lstStyle/>
        <a:p>
          <a:endParaRPr lang="zh-TW" altLang="en-US"/>
        </a:p>
      </dgm:t>
    </dgm:pt>
    <dgm:pt modelId="{EF3ED3F2-8D3A-428E-9B74-81AD9AAF14A7}">
      <dgm:prSet phldrT="[文字]" custT="1"/>
      <dgm:spPr/>
      <dgm:t>
        <a:bodyPr/>
        <a:lstStyle/>
        <a:p>
          <a:r>
            <a:rPr lang="en-US" altLang="zh-TW" sz="2800" dirty="0">
              <a:solidFill>
                <a:schemeClr val="tx1"/>
              </a:solidFill>
            </a:rPr>
            <a:t>Story 3: Pre-training without Human Languages</a:t>
          </a:r>
          <a:endParaRPr lang="zh-TW" altLang="en-US" sz="2800" dirty="0">
            <a:solidFill>
              <a:schemeClr val="tx1"/>
            </a:solidFill>
          </a:endParaRPr>
        </a:p>
      </dgm:t>
    </dgm:pt>
    <dgm:pt modelId="{528C2B33-5581-49B3-B186-E23FA5A052B8}" type="parTrans" cxnId="{359C9650-F3EA-4C58-8270-3A71BEB82980}">
      <dgm:prSet/>
      <dgm:spPr/>
      <dgm:t>
        <a:bodyPr/>
        <a:lstStyle/>
        <a:p>
          <a:endParaRPr lang="zh-TW" altLang="en-US"/>
        </a:p>
      </dgm:t>
    </dgm:pt>
    <dgm:pt modelId="{E47177AA-88EE-4879-81AD-D2FB7B2C9BDB}" type="sibTrans" cxnId="{359C9650-F3EA-4C58-8270-3A71BEB82980}">
      <dgm:prSet/>
      <dgm:spPr/>
      <dgm:t>
        <a:bodyPr/>
        <a:lstStyle/>
        <a:p>
          <a:endParaRPr lang="zh-TW" altLang="en-US"/>
        </a:p>
      </dgm:t>
    </dgm:pt>
    <dgm:pt modelId="{94E9880F-0B8B-41F0-8C4D-A07617AF7609}" type="pres">
      <dgm:prSet presAssocID="{7C7032D9-9114-47A9-8B51-29878A030268}" presName="linear" presStyleCnt="0">
        <dgm:presLayoutVars>
          <dgm:animLvl val="lvl"/>
          <dgm:resizeHandles val="exact"/>
        </dgm:presLayoutVars>
      </dgm:prSet>
      <dgm:spPr/>
    </dgm:pt>
    <dgm:pt modelId="{BEA29270-FD1F-4835-BE4F-FBD6F58CF568}" type="pres">
      <dgm:prSet presAssocID="{346A1CA3-B556-4CED-BBE5-0CCD13C1605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E5C6444-368E-411E-9BDA-0362E521ABF5}" type="pres">
      <dgm:prSet presAssocID="{92764910-52CD-4098-ABA6-B00808F234BA}" presName="spacer" presStyleCnt="0"/>
      <dgm:spPr/>
    </dgm:pt>
    <dgm:pt modelId="{396FB776-08F4-40CB-9776-17D11266B5B8}" type="pres">
      <dgm:prSet presAssocID="{05EB39F0-2923-4297-815B-2CFC851A0B0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FF49BA-98E4-43D5-9175-87A372487E81}" type="pres">
      <dgm:prSet presAssocID="{D0F2C2A8-B250-4657-9E4E-F462CA3F3713}" presName="spacer" presStyleCnt="0"/>
      <dgm:spPr/>
    </dgm:pt>
    <dgm:pt modelId="{F0A8FF7D-86B2-4740-BDDB-6C435E351E19}" type="pres">
      <dgm:prSet presAssocID="{EF3ED3F2-8D3A-428E-9B74-81AD9AAF14A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6475F5E-B553-49F7-A0B3-A03A56C0A9E4}" type="presOf" srcId="{346A1CA3-B556-4CED-BBE5-0CCD13C16051}" destId="{BEA29270-FD1F-4835-BE4F-FBD6F58CF568}" srcOrd="0" destOrd="0" presId="urn:microsoft.com/office/officeart/2005/8/layout/vList2"/>
    <dgm:cxn modelId="{F0283260-DB8C-4D36-87AA-62E7C6605D78}" srcId="{7C7032D9-9114-47A9-8B51-29878A030268}" destId="{346A1CA3-B556-4CED-BBE5-0CCD13C16051}" srcOrd="0" destOrd="0" parTransId="{F2246323-5306-47A5-999C-AA7C9BAB83F0}" sibTransId="{92764910-52CD-4098-ABA6-B00808F234BA}"/>
    <dgm:cxn modelId="{359C9650-F3EA-4C58-8270-3A71BEB82980}" srcId="{7C7032D9-9114-47A9-8B51-29878A030268}" destId="{EF3ED3F2-8D3A-428E-9B74-81AD9AAF14A7}" srcOrd="2" destOrd="0" parTransId="{528C2B33-5581-49B3-B186-E23FA5A052B8}" sibTransId="{E47177AA-88EE-4879-81AD-D2FB7B2C9BDB}"/>
    <dgm:cxn modelId="{66011F86-AE17-4844-A275-411A5309F2B7}" srcId="{7C7032D9-9114-47A9-8B51-29878A030268}" destId="{05EB39F0-2923-4297-815B-2CFC851A0B09}" srcOrd="1" destOrd="0" parTransId="{E822D650-A368-4587-8EFA-FF76991042B8}" sibTransId="{D0F2C2A8-B250-4657-9E4E-F462CA3F3713}"/>
    <dgm:cxn modelId="{D3A7CD88-1AD6-4E20-BE89-E67014893F4F}" type="presOf" srcId="{EF3ED3F2-8D3A-428E-9B74-81AD9AAF14A7}" destId="{F0A8FF7D-86B2-4740-BDDB-6C435E351E19}" srcOrd="0" destOrd="0" presId="urn:microsoft.com/office/officeart/2005/8/layout/vList2"/>
    <dgm:cxn modelId="{F4ED48BB-2C27-40E0-9841-6D6381C4519E}" type="presOf" srcId="{7C7032D9-9114-47A9-8B51-29878A030268}" destId="{94E9880F-0B8B-41F0-8C4D-A07617AF7609}" srcOrd="0" destOrd="0" presId="urn:microsoft.com/office/officeart/2005/8/layout/vList2"/>
    <dgm:cxn modelId="{2040FBFE-6075-46D7-94C7-16AD925362E4}" type="presOf" srcId="{05EB39F0-2923-4297-815B-2CFC851A0B09}" destId="{396FB776-08F4-40CB-9776-17D11266B5B8}" srcOrd="0" destOrd="0" presId="urn:microsoft.com/office/officeart/2005/8/layout/vList2"/>
    <dgm:cxn modelId="{AF5D514A-8FEB-48F8-80E0-4F55344D4E99}" type="presParOf" srcId="{94E9880F-0B8B-41F0-8C4D-A07617AF7609}" destId="{BEA29270-FD1F-4835-BE4F-FBD6F58CF568}" srcOrd="0" destOrd="0" presId="urn:microsoft.com/office/officeart/2005/8/layout/vList2"/>
    <dgm:cxn modelId="{19AD3B36-604B-4A07-9D5D-1DD4B86F2696}" type="presParOf" srcId="{94E9880F-0B8B-41F0-8C4D-A07617AF7609}" destId="{1E5C6444-368E-411E-9BDA-0362E521ABF5}" srcOrd="1" destOrd="0" presId="urn:microsoft.com/office/officeart/2005/8/layout/vList2"/>
    <dgm:cxn modelId="{36C68DCF-C01B-4133-B4C7-4990488BAAF2}" type="presParOf" srcId="{94E9880F-0B8B-41F0-8C4D-A07617AF7609}" destId="{396FB776-08F4-40CB-9776-17D11266B5B8}" srcOrd="2" destOrd="0" presId="urn:microsoft.com/office/officeart/2005/8/layout/vList2"/>
    <dgm:cxn modelId="{917B0F41-49F1-4EBF-B8E4-F62D9AEE60D6}" type="presParOf" srcId="{94E9880F-0B8B-41F0-8C4D-A07617AF7609}" destId="{8DFF49BA-98E4-43D5-9175-87A372487E81}" srcOrd="3" destOrd="0" presId="urn:microsoft.com/office/officeart/2005/8/layout/vList2"/>
    <dgm:cxn modelId="{8C0E1EE3-0965-44A1-920A-52BEB23BB16F}" type="presParOf" srcId="{94E9880F-0B8B-41F0-8C4D-A07617AF7609}" destId="{F0A8FF7D-86B2-4740-BDDB-6C435E351E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7032D9-9114-47A9-8B51-29878A03026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E2195750-6C18-4497-B2AD-11F48CA15CEF}">
      <dgm:prSet phldrT="[文字]" custT="1"/>
      <dgm:spPr/>
      <dgm:t>
        <a:bodyPr/>
        <a:lstStyle/>
        <a:p>
          <a:r>
            <a:rPr lang="en-US" altLang="zh-TW" sz="2800">
              <a:solidFill>
                <a:schemeClr val="tx1"/>
              </a:solidFill>
            </a:rPr>
            <a:t>Case Study: BERT</a:t>
          </a:r>
          <a:endParaRPr lang="zh-TW" altLang="en-US" sz="2800" dirty="0">
            <a:solidFill>
              <a:schemeClr val="tx1"/>
            </a:solidFill>
          </a:endParaRPr>
        </a:p>
      </dgm:t>
    </dgm:pt>
    <dgm:pt modelId="{38516F51-7071-4128-B2C2-0EB83384ED79}" type="parTrans" cxnId="{0E6B6E0D-92BA-41B9-ABDD-5E4E8A6B60F3}">
      <dgm:prSet/>
      <dgm:spPr/>
      <dgm:t>
        <a:bodyPr/>
        <a:lstStyle/>
        <a:p>
          <a:endParaRPr lang="zh-TW" altLang="en-US"/>
        </a:p>
      </dgm:t>
    </dgm:pt>
    <dgm:pt modelId="{0D3A3A7F-058A-4A59-A5D0-4EB44E110473}" type="sibTrans" cxnId="{0E6B6E0D-92BA-41B9-ABDD-5E4E8A6B60F3}">
      <dgm:prSet/>
      <dgm:spPr/>
      <dgm:t>
        <a:bodyPr/>
        <a:lstStyle/>
        <a:p>
          <a:endParaRPr lang="zh-TW" altLang="en-US"/>
        </a:p>
      </dgm:t>
    </dgm:pt>
    <dgm:pt modelId="{0A20709F-4010-4770-BF37-6EA7F370AD00}">
      <dgm:prSet phldrT="[文字]" custT="1"/>
      <dgm:spPr/>
      <dgm:t>
        <a:bodyPr/>
        <a:lstStyle/>
        <a:p>
          <a:r>
            <a:rPr lang="en-US" altLang="zh-TW" sz="2800" dirty="0">
              <a:solidFill>
                <a:schemeClr val="tx1"/>
              </a:solidFill>
            </a:rPr>
            <a:t>Story 1: Cross-lingual </a:t>
          </a:r>
          <a:endParaRPr lang="zh-TW" altLang="en-US" sz="2800" dirty="0">
            <a:solidFill>
              <a:schemeClr val="tx1"/>
            </a:solidFill>
          </a:endParaRPr>
        </a:p>
      </dgm:t>
    </dgm:pt>
    <dgm:pt modelId="{28F95DBE-6ED6-41B7-91D0-6237AC07ECE3}" type="parTrans" cxnId="{340878AF-E21A-48B5-8FE5-866FCF5F0EED}">
      <dgm:prSet/>
      <dgm:spPr/>
      <dgm:t>
        <a:bodyPr/>
        <a:lstStyle/>
        <a:p>
          <a:endParaRPr lang="zh-TW" altLang="en-US"/>
        </a:p>
      </dgm:t>
    </dgm:pt>
    <dgm:pt modelId="{B5B49CEC-8A7C-4E5B-A5F5-DC0F53116599}" type="sibTrans" cxnId="{340878AF-E21A-48B5-8FE5-866FCF5F0EED}">
      <dgm:prSet/>
      <dgm:spPr/>
      <dgm:t>
        <a:bodyPr/>
        <a:lstStyle/>
        <a:p>
          <a:endParaRPr lang="zh-TW" altLang="en-US"/>
        </a:p>
      </dgm:t>
    </dgm:pt>
    <dgm:pt modelId="{F49836E6-487C-4A4A-9216-07E6A1D6A1C0}">
      <dgm:prSet phldrT="[文字]" custT="1"/>
      <dgm:spPr/>
      <dgm:t>
        <a:bodyPr/>
        <a:lstStyle/>
        <a:p>
          <a:r>
            <a:rPr lang="en-US" altLang="zh-TW" sz="2800" dirty="0">
              <a:solidFill>
                <a:schemeClr val="tx1"/>
              </a:solidFill>
            </a:rPr>
            <a:t>Story 2: Cross-discipline</a:t>
          </a:r>
          <a:endParaRPr lang="zh-TW" altLang="en-US" sz="2800" dirty="0">
            <a:solidFill>
              <a:schemeClr val="tx1"/>
            </a:solidFill>
          </a:endParaRPr>
        </a:p>
      </dgm:t>
    </dgm:pt>
    <dgm:pt modelId="{50891A12-E12D-422C-8237-614E8731273B}" type="parTrans" cxnId="{FAA02F5A-9D29-430B-8631-B0E6D83E5F63}">
      <dgm:prSet/>
      <dgm:spPr/>
      <dgm:t>
        <a:bodyPr/>
        <a:lstStyle/>
        <a:p>
          <a:endParaRPr lang="zh-TW" altLang="en-US"/>
        </a:p>
      </dgm:t>
    </dgm:pt>
    <dgm:pt modelId="{223C4528-37E1-4BF0-B195-2E0035326A5B}" type="sibTrans" cxnId="{FAA02F5A-9D29-430B-8631-B0E6D83E5F63}">
      <dgm:prSet/>
      <dgm:spPr/>
      <dgm:t>
        <a:bodyPr/>
        <a:lstStyle/>
        <a:p>
          <a:endParaRPr lang="zh-TW" altLang="en-US"/>
        </a:p>
      </dgm:t>
    </dgm:pt>
    <dgm:pt modelId="{B04F19F1-A67C-4126-ADC2-0EE3CF691EE3}">
      <dgm:prSet phldrT="[文字]" custT="1"/>
      <dgm:spPr/>
      <dgm:t>
        <a:bodyPr/>
        <a:lstStyle/>
        <a:p>
          <a:r>
            <a:rPr lang="en-US" altLang="zh-TW" sz="2800" dirty="0">
              <a:solidFill>
                <a:schemeClr val="tx1"/>
              </a:solidFill>
            </a:rPr>
            <a:t>Story 3: Pre-training without Human Languages</a:t>
          </a:r>
          <a:endParaRPr lang="zh-TW" altLang="en-US" sz="2800" dirty="0">
            <a:solidFill>
              <a:schemeClr val="tx1"/>
            </a:solidFill>
          </a:endParaRPr>
        </a:p>
      </dgm:t>
    </dgm:pt>
    <dgm:pt modelId="{0C3B20C2-A456-4FF7-9ECD-F781F7763F3F}" type="parTrans" cxnId="{92934606-AACB-4DCA-8595-CFC4C8829F25}">
      <dgm:prSet/>
      <dgm:spPr/>
      <dgm:t>
        <a:bodyPr/>
        <a:lstStyle/>
        <a:p>
          <a:endParaRPr lang="zh-TW" altLang="en-US"/>
        </a:p>
      </dgm:t>
    </dgm:pt>
    <dgm:pt modelId="{58945D4D-6F77-4468-8DC6-E9454B6D6EB3}" type="sibTrans" cxnId="{92934606-AACB-4DCA-8595-CFC4C8829F25}">
      <dgm:prSet/>
      <dgm:spPr/>
      <dgm:t>
        <a:bodyPr/>
        <a:lstStyle/>
        <a:p>
          <a:endParaRPr lang="zh-TW" altLang="en-US"/>
        </a:p>
      </dgm:t>
    </dgm:pt>
    <dgm:pt modelId="{94E9880F-0B8B-41F0-8C4D-A07617AF7609}" type="pres">
      <dgm:prSet presAssocID="{7C7032D9-9114-47A9-8B51-29878A030268}" presName="linear" presStyleCnt="0">
        <dgm:presLayoutVars>
          <dgm:animLvl val="lvl"/>
          <dgm:resizeHandles val="exact"/>
        </dgm:presLayoutVars>
      </dgm:prSet>
      <dgm:spPr/>
    </dgm:pt>
    <dgm:pt modelId="{5AE6A274-17A6-4D2F-9D0D-D8B52FE25F4B}" type="pres">
      <dgm:prSet presAssocID="{E2195750-6C18-4497-B2AD-11F48CA15CE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34C128B-99F0-4F8B-900F-C469B7FD72E5}" type="pres">
      <dgm:prSet presAssocID="{0D3A3A7F-058A-4A59-A5D0-4EB44E110473}" presName="spacer" presStyleCnt="0"/>
      <dgm:spPr/>
    </dgm:pt>
    <dgm:pt modelId="{1134918B-2F2C-4CEB-8334-0AC8C0EFBE8A}" type="pres">
      <dgm:prSet presAssocID="{0A20709F-4010-4770-BF37-6EA7F370AD0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E7B1B07-C5AE-4F74-91E0-0A7B96739F35}" type="pres">
      <dgm:prSet presAssocID="{B5B49CEC-8A7C-4E5B-A5F5-DC0F53116599}" presName="spacer" presStyleCnt="0"/>
      <dgm:spPr/>
    </dgm:pt>
    <dgm:pt modelId="{6A5E946C-068A-41F2-93D1-0A6C6BCD6B75}" type="pres">
      <dgm:prSet presAssocID="{F49836E6-487C-4A4A-9216-07E6A1D6A1C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98960A0-C0B8-4232-8C47-BC3F3ED2844B}" type="pres">
      <dgm:prSet presAssocID="{223C4528-37E1-4BF0-B195-2E0035326A5B}" presName="spacer" presStyleCnt="0"/>
      <dgm:spPr/>
    </dgm:pt>
    <dgm:pt modelId="{F29307C5-6A91-45E1-8264-B702F5C53109}" type="pres">
      <dgm:prSet presAssocID="{B04F19F1-A67C-4126-ADC2-0EE3CF691EE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2934606-AACB-4DCA-8595-CFC4C8829F25}" srcId="{7C7032D9-9114-47A9-8B51-29878A030268}" destId="{B04F19F1-A67C-4126-ADC2-0EE3CF691EE3}" srcOrd="3" destOrd="0" parTransId="{0C3B20C2-A456-4FF7-9ECD-F781F7763F3F}" sibTransId="{58945D4D-6F77-4468-8DC6-E9454B6D6EB3}"/>
    <dgm:cxn modelId="{0E6B6E0D-92BA-41B9-ABDD-5E4E8A6B60F3}" srcId="{7C7032D9-9114-47A9-8B51-29878A030268}" destId="{E2195750-6C18-4497-B2AD-11F48CA15CEF}" srcOrd="0" destOrd="0" parTransId="{38516F51-7071-4128-B2C2-0EB83384ED79}" sibTransId="{0D3A3A7F-058A-4A59-A5D0-4EB44E110473}"/>
    <dgm:cxn modelId="{833ACD29-10DE-4258-919C-033F6F20A3C9}" type="presOf" srcId="{E2195750-6C18-4497-B2AD-11F48CA15CEF}" destId="{5AE6A274-17A6-4D2F-9D0D-D8B52FE25F4B}" srcOrd="0" destOrd="0" presId="urn:microsoft.com/office/officeart/2005/8/layout/vList2"/>
    <dgm:cxn modelId="{FAA02F5A-9D29-430B-8631-B0E6D83E5F63}" srcId="{7C7032D9-9114-47A9-8B51-29878A030268}" destId="{F49836E6-487C-4A4A-9216-07E6A1D6A1C0}" srcOrd="2" destOrd="0" parTransId="{50891A12-E12D-422C-8237-614E8731273B}" sibTransId="{223C4528-37E1-4BF0-B195-2E0035326A5B}"/>
    <dgm:cxn modelId="{F208C07B-B5F0-4400-98AD-8F65E54E472A}" type="presOf" srcId="{B04F19F1-A67C-4126-ADC2-0EE3CF691EE3}" destId="{F29307C5-6A91-45E1-8264-B702F5C53109}" srcOrd="0" destOrd="0" presId="urn:microsoft.com/office/officeart/2005/8/layout/vList2"/>
    <dgm:cxn modelId="{7D2B3194-3CBA-490F-B657-45936DB81208}" type="presOf" srcId="{F49836E6-487C-4A4A-9216-07E6A1D6A1C0}" destId="{6A5E946C-068A-41F2-93D1-0A6C6BCD6B75}" srcOrd="0" destOrd="0" presId="urn:microsoft.com/office/officeart/2005/8/layout/vList2"/>
    <dgm:cxn modelId="{340878AF-E21A-48B5-8FE5-866FCF5F0EED}" srcId="{7C7032D9-9114-47A9-8B51-29878A030268}" destId="{0A20709F-4010-4770-BF37-6EA7F370AD00}" srcOrd="1" destOrd="0" parTransId="{28F95DBE-6ED6-41B7-91D0-6237AC07ECE3}" sibTransId="{B5B49CEC-8A7C-4E5B-A5F5-DC0F53116599}"/>
    <dgm:cxn modelId="{F4ED48BB-2C27-40E0-9841-6D6381C4519E}" type="presOf" srcId="{7C7032D9-9114-47A9-8B51-29878A030268}" destId="{94E9880F-0B8B-41F0-8C4D-A07617AF7609}" srcOrd="0" destOrd="0" presId="urn:microsoft.com/office/officeart/2005/8/layout/vList2"/>
    <dgm:cxn modelId="{BA0784C4-4849-4D2B-AF5A-4A64A11AA32F}" type="presOf" srcId="{0A20709F-4010-4770-BF37-6EA7F370AD00}" destId="{1134918B-2F2C-4CEB-8334-0AC8C0EFBE8A}" srcOrd="0" destOrd="0" presId="urn:microsoft.com/office/officeart/2005/8/layout/vList2"/>
    <dgm:cxn modelId="{BF925C28-B11F-4652-B32E-A21455CAB74B}" type="presParOf" srcId="{94E9880F-0B8B-41F0-8C4D-A07617AF7609}" destId="{5AE6A274-17A6-4D2F-9D0D-D8B52FE25F4B}" srcOrd="0" destOrd="0" presId="urn:microsoft.com/office/officeart/2005/8/layout/vList2"/>
    <dgm:cxn modelId="{16F838CA-5A75-42D0-B078-686B1169344D}" type="presParOf" srcId="{94E9880F-0B8B-41F0-8C4D-A07617AF7609}" destId="{334C128B-99F0-4F8B-900F-C469B7FD72E5}" srcOrd="1" destOrd="0" presId="urn:microsoft.com/office/officeart/2005/8/layout/vList2"/>
    <dgm:cxn modelId="{DC30AD81-9E04-4AC2-87DA-6BD4246C555B}" type="presParOf" srcId="{94E9880F-0B8B-41F0-8C4D-A07617AF7609}" destId="{1134918B-2F2C-4CEB-8334-0AC8C0EFBE8A}" srcOrd="2" destOrd="0" presId="urn:microsoft.com/office/officeart/2005/8/layout/vList2"/>
    <dgm:cxn modelId="{D37E1FD5-AF4D-48E9-AF0F-D9C3CA5DB719}" type="presParOf" srcId="{94E9880F-0B8B-41F0-8C4D-A07617AF7609}" destId="{FE7B1B07-C5AE-4F74-91E0-0A7B96739F35}" srcOrd="3" destOrd="0" presId="urn:microsoft.com/office/officeart/2005/8/layout/vList2"/>
    <dgm:cxn modelId="{0AE078FB-76A8-4335-A254-ED5BBE848DD1}" type="presParOf" srcId="{94E9880F-0B8B-41F0-8C4D-A07617AF7609}" destId="{6A5E946C-068A-41F2-93D1-0A6C6BCD6B75}" srcOrd="4" destOrd="0" presId="urn:microsoft.com/office/officeart/2005/8/layout/vList2"/>
    <dgm:cxn modelId="{551345C4-FAE9-4882-9995-E946498CCC41}" type="presParOf" srcId="{94E9880F-0B8B-41F0-8C4D-A07617AF7609}" destId="{998960A0-C0B8-4232-8C47-BC3F3ED2844B}" srcOrd="5" destOrd="0" presId="urn:microsoft.com/office/officeart/2005/8/layout/vList2"/>
    <dgm:cxn modelId="{5B38316E-BD1F-4C95-91D2-F8BBDE0C0D52}" type="presParOf" srcId="{94E9880F-0B8B-41F0-8C4D-A07617AF7609}" destId="{F29307C5-6A91-45E1-8264-B702F5C5310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7032D9-9114-47A9-8B51-29878A03026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46A1CA3-B556-4CED-BBE5-0CCD13C16051}">
      <dgm:prSet phldrT="[文字]" custT="1"/>
      <dgm:spPr/>
      <dgm:t>
        <a:bodyPr/>
        <a:lstStyle/>
        <a:p>
          <a:r>
            <a:rPr lang="en-US" altLang="zh-TW" sz="2800" dirty="0">
              <a:solidFill>
                <a:schemeClr val="tx1"/>
              </a:solidFill>
            </a:rPr>
            <a:t>Story 1: Cross-lingual </a:t>
          </a:r>
          <a:endParaRPr lang="zh-TW" altLang="en-US" sz="2800" dirty="0">
            <a:solidFill>
              <a:schemeClr val="tx1"/>
            </a:solidFill>
          </a:endParaRPr>
        </a:p>
      </dgm:t>
    </dgm:pt>
    <dgm:pt modelId="{F2246323-5306-47A5-999C-AA7C9BAB83F0}" type="parTrans" cxnId="{F0283260-DB8C-4D36-87AA-62E7C6605D78}">
      <dgm:prSet/>
      <dgm:spPr/>
      <dgm:t>
        <a:bodyPr/>
        <a:lstStyle/>
        <a:p>
          <a:endParaRPr lang="zh-TW" altLang="en-US"/>
        </a:p>
      </dgm:t>
    </dgm:pt>
    <dgm:pt modelId="{92764910-52CD-4098-ABA6-B00808F234BA}" type="sibTrans" cxnId="{F0283260-DB8C-4D36-87AA-62E7C6605D78}">
      <dgm:prSet/>
      <dgm:spPr/>
      <dgm:t>
        <a:bodyPr/>
        <a:lstStyle/>
        <a:p>
          <a:endParaRPr lang="zh-TW" altLang="en-US"/>
        </a:p>
      </dgm:t>
    </dgm:pt>
    <dgm:pt modelId="{05EB39F0-2923-4297-815B-2CFC851A0B09}">
      <dgm:prSet phldrT="[文字]" custT="1"/>
      <dgm:spPr/>
      <dgm:t>
        <a:bodyPr/>
        <a:lstStyle/>
        <a:p>
          <a:r>
            <a:rPr lang="en-US" altLang="zh-TW" sz="2800" dirty="0">
              <a:solidFill>
                <a:schemeClr val="tx1"/>
              </a:solidFill>
            </a:rPr>
            <a:t>Story 2: Cross-discipline</a:t>
          </a:r>
          <a:endParaRPr lang="zh-TW" altLang="en-US" sz="2800" dirty="0">
            <a:solidFill>
              <a:schemeClr val="tx1"/>
            </a:solidFill>
          </a:endParaRPr>
        </a:p>
      </dgm:t>
    </dgm:pt>
    <dgm:pt modelId="{E822D650-A368-4587-8EFA-FF76991042B8}" type="parTrans" cxnId="{66011F86-AE17-4844-A275-411A5309F2B7}">
      <dgm:prSet/>
      <dgm:spPr/>
      <dgm:t>
        <a:bodyPr/>
        <a:lstStyle/>
        <a:p>
          <a:endParaRPr lang="zh-TW" altLang="en-US"/>
        </a:p>
      </dgm:t>
    </dgm:pt>
    <dgm:pt modelId="{D0F2C2A8-B250-4657-9E4E-F462CA3F3713}" type="sibTrans" cxnId="{66011F86-AE17-4844-A275-411A5309F2B7}">
      <dgm:prSet/>
      <dgm:spPr/>
      <dgm:t>
        <a:bodyPr/>
        <a:lstStyle/>
        <a:p>
          <a:endParaRPr lang="zh-TW" altLang="en-US"/>
        </a:p>
      </dgm:t>
    </dgm:pt>
    <dgm:pt modelId="{EF3ED3F2-8D3A-428E-9B74-81AD9AAF14A7}">
      <dgm:prSet phldrT="[文字]" custT="1"/>
      <dgm:spPr/>
      <dgm:t>
        <a:bodyPr/>
        <a:lstStyle/>
        <a:p>
          <a:r>
            <a:rPr lang="en-US" altLang="zh-TW" sz="2800" dirty="0">
              <a:solidFill>
                <a:schemeClr val="tx1"/>
              </a:solidFill>
            </a:rPr>
            <a:t>Story 3: Pre-training without Human Languages</a:t>
          </a:r>
          <a:endParaRPr lang="zh-TW" altLang="en-US" sz="2800" dirty="0">
            <a:solidFill>
              <a:schemeClr val="tx1"/>
            </a:solidFill>
          </a:endParaRPr>
        </a:p>
      </dgm:t>
    </dgm:pt>
    <dgm:pt modelId="{528C2B33-5581-49B3-B186-E23FA5A052B8}" type="parTrans" cxnId="{359C9650-F3EA-4C58-8270-3A71BEB82980}">
      <dgm:prSet/>
      <dgm:spPr/>
      <dgm:t>
        <a:bodyPr/>
        <a:lstStyle/>
        <a:p>
          <a:endParaRPr lang="zh-TW" altLang="en-US"/>
        </a:p>
      </dgm:t>
    </dgm:pt>
    <dgm:pt modelId="{E47177AA-88EE-4879-81AD-D2FB7B2C9BDB}" type="sibTrans" cxnId="{359C9650-F3EA-4C58-8270-3A71BEB82980}">
      <dgm:prSet/>
      <dgm:spPr/>
      <dgm:t>
        <a:bodyPr/>
        <a:lstStyle/>
        <a:p>
          <a:endParaRPr lang="zh-TW" altLang="en-US"/>
        </a:p>
      </dgm:t>
    </dgm:pt>
    <dgm:pt modelId="{94E9880F-0B8B-41F0-8C4D-A07617AF7609}" type="pres">
      <dgm:prSet presAssocID="{7C7032D9-9114-47A9-8B51-29878A030268}" presName="linear" presStyleCnt="0">
        <dgm:presLayoutVars>
          <dgm:animLvl val="lvl"/>
          <dgm:resizeHandles val="exact"/>
        </dgm:presLayoutVars>
      </dgm:prSet>
      <dgm:spPr/>
    </dgm:pt>
    <dgm:pt modelId="{BEA29270-FD1F-4835-BE4F-FBD6F58CF568}" type="pres">
      <dgm:prSet presAssocID="{346A1CA3-B556-4CED-BBE5-0CCD13C1605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E5C6444-368E-411E-9BDA-0362E521ABF5}" type="pres">
      <dgm:prSet presAssocID="{92764910-52CD-4098-ABA6-B00808F234BA}" presName="spacer" presStyleCnt="0"/>
      <dgm:spPr/>
    </dgm:pt>
    <dgm:pt modelId="{396FB776-08F4-40CB-9776-17D11266B5B8}" type="pres">
      <dgm:prSet presAssocID="{05EB39F0-2923-4297-815B-2CFC851A0B0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FF49BA-98E4-43D5-9175-87A372487E81}" type="pres">
      <dgm:prSet presAssocID="{D0F2C2A8-B250-4657-9E4E-F462CA3F3713}" presName="spacer" presStyleCnt="0"/>
      <dgm:spPr/>
    </dgm:pt>
    <dgm:pt modelId="{F0A8FF7D-86B2-4740-BDDB-6C435E351E19}" type="pres">
      <dgm:prSet presAssocID="{EF3ED3F2-8D3A-428E-9B74-81AD9AAF14A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6475F5E-B553-49F7-A0B3-A03A56C0A9E4}" type="presOf" srcId="{346A1CA3-B556-4CED-BBE5-0CCD13C16051}" destId="{BEA29270-FD1F-4835-BE4F-FBD6F58CF568}" srcOrd="0" destOrd="0" presId="urn:microsoft.com/office/officeart/2005/8/layout/vList2"/>
    <dgm:cxn modelId="{F0283260-DB8C-4D36-87AA-62E7C6605D78}" srcId="{7C7032D9-9114-47A9-8B51-29878A030268}" destId="{346A1CA3-B556-4CED-BBE5-0CCD13C16051}" srcOrd="0" destOrd="0" parTransId="{F2246323-5306-47A5-999C-AA7C9BAB83F0}" sibTransId="{92764910-52CD-4098-ABA6-B00808F234BA}"/>
    <dgm:cxn modelId="{359C9650-F3EA-4C58-8270-3A71BEB82980}" srcId="{7C7032D9-9114-47A9-8B51-29878A030268}" destId="{EF3ED3F2-8D3A-428E-9B74-81AD9AAF14A7}" srcOrd="2" destOrd="0" parTransId="{528C2B33-5581-49B3-B186-E23FA5A052B8}" sibTransId="{E47177AA-88EE-4879-81AD-D2FB7B2C9BDB}"/>
    <dgm:cxn modelId="{66011F86-AE17-4844-A275-411A5309F2B7}" srcId="{7C7032D9-9114-47A9-8B51-29878A030268}" destId="{05EB39F0-2923-4297-815B-2CFC851A0B09}" srcOrd="1" destOrd="0" parTransId="{E822D650-A368-4587-8EFA-FF76991042B8}" sibTransId="{D0F2C2A8-B250-4657-9E4E-F462CA3F3713}"/>
    <dgm:cxn modelId="{D3A7CD88-1AD6-4E20-BE89-E67014893F4F}" type="presOf" srcId="{EF3ED3F2-8D3A-428E-9B74-81AD9AAF14A7}" destId="{F0A8FF7D-86B2-4740-BDDB-6C435E351E19}" srcOrd="0" destOrd="0" presId="urn:microsoft.com/office/officeart/2005/8/layout/vList2"/>
    <dgm:cxn modelId="{F4ED48BB-2C27-40E0-9841-6D6381C4519E}" type="presOf" srcId="{7C7032D9-9114-47A9-8B51-29878A030268}" destId="{94E9880F-0B8B-41F0-8C4D-A07617AF7609}" srcOrd="0" destOrd="0" presId="urn:microsoft.com/office/officeart/2005/8/layout/vList2"/>
    <dgm:cxn modelId="{2040FBFE-6075-46D7-94C7-16AD925362E4}" type="presOf" srcId="{05EB39F0-2923-4297-815B-2CFC851A0B09}" destId="{396FB776-08F4-40CB-9776-17D11266B5B8}" srcOrd="0" destOrd="0" presId="urn:microsoft.com/office/officeart/2005/8/layout/vList2"/>
    <dgm:cxn modelId="{AF5D514A-8FEB-48F8-80E0-4F55344D4E99}" type="presParOf" srcId="{94E9880F-0B8B-41F0-8C4D-A07617AF7609}" destId="{BEA29270-FD1F-4835-BE4F-FBD6F58CF568}" srcOrd="0" destOrd="0" presId="urn:microsoft.com/office/officeart/2005/8/layout/vList2"/>
    <dgm:cxn modelId="{19AD3B36-604B-4A07-9D5D-1DD4B86F2696}" type="presParOf" srcId="{94E9880F-0B8B-41F0-8C4D-A07617AF7609}" destId="{1E5C6444-368E-411E-9BDA-0362E521ABF5}" srcOrd="1" destOrd="0" presId="urn:microsoft.com/office/officeart/2005/8/layout/vList2"/>
    <dgm:cxn modelId="{36C68DCF-C01B-4133-B4C7-4990488BAAF2}" type="presParOf" srcId="{94E9880F-0B8B-41F0-8C4D-A07617AF7609}" destId="{396FB776-08F4-40CB-9776-17D11266B5B8}" srcOrd="2" destOrd="0" presId="urn:microsoft.com/office/officeart/2005/8/layout/vList2"/>
    <dgm:cxn modelId="{917B0F41-49F1-4EBF-B8E4-F62D9AEE60D6}" type="presParOf" srcId="{94E9880F-0B8B-41F0-8C4D-A07617AF7609}" destId="{8DFF49BA-98E4-43D5-9175-87A372487E81}" srcOrd="3" destOrd="0" presId="urn:microsoft.com/office/officeart/2005/8/layout/vList2"/>
    <dgm:cxn modelId="{8C0E1EE3-0965-44A1-920A-52BEB23BB16F}" type="presParOf" srcId="{94E9880F-0B8B-41F0-8C4D-A07617AF7609}" destId="{F0A8FF7D-86B2-4740-BDDB-6C435E351E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29270-FD1F-4835-BE4F-FBD6F58CF568}">
      <dsp:nvSpPr>
        <dsp:cNvPr id="0" name=""/>
        <dsp:cNvSpPr/>
      </dsp:nvSpPr>
      <dsp:spPr>
        <a:xfrm>
          <a:off x="0" y="163268"/>
          <a:ext cx="7886700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solidFill>
                <a:schemeClr val="tx1"/>
              </a:solidFill>
            </a:rPr>
            <a:t>Story 1: Cross-lingual </a:t>
          </a:r>
          <a:endParaRPr lang="zh-TW" altLang="en-US" sz="2800" kern="1200" dirty="0">
            <a:solidFill>
              <a:schemeClr val="tx1"/>
            </a:solidFill>
          </a:endParaRPr>
        </a:p>
      </dsp:txBody>
      <dsp:txXfrm>
        <a:off x="59399" y="222667"/>
        <a:ext cx="7767902" cy="1098002"/>
      </dsp:txXfrm>
    </dsp:sp>
    <dsp:sp modelId="{396FB776-08F4-40CB-9776-17D11266B5B8}">
      <dsp:nvSpPr>
        <dsp:cNvPr id="0" name=""/>
        <dsp:cNvSpPr/>
      </dsp:nvSpPr>
      <dsp:spPr>
        <a:xfrm>
          <a:off x="0" y="1567269"/>
          <a:ext cx="7886700" cy="121680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solidFill>
                <a:schemeClr val="tx1"/>
              </a:solidFill>
            </a:rPr>
            <a:t>Story 2: Cross-discipline</a:t>
          </a:r>
          <a:endParaRPr lang="zh-TW" altLang="en-US" sz="2800" kern="1200" dirty="0">
            <a:solidFill>
              <a:schemeClr val="tx1"/>
            </a:solidFill>
          </a:endParaRPr>
        </a:p>
      </dsp:txBody>
      <dsp:txXfrm>
        <a:off x="59399" y="1626668"/>
        <a:ext cx="7767902" cy="1098002"/>
      </dsp:txXfrm>
    </dsp:sp>
    <dsp:sp modelId="{F0A8FF7D-86B2-4740-BDDB-6C435E351E19}">
      <dsp:nvSpPr>
        <dsp:cNvPr id="0" name=""/>
        <dsp:cNvSpPr/>
      </dsp:nvSpPr>
      <dsp:spPr>
        <a:xfrm>
          <a:off x="0" y="2971269"/>
          <a:ext cx="7886700" cy="121680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solidFill>
                <a:schemeClr val="tx1"/>
              </a:solidFill>
            </a:rPr>
            <a:t>Story 3: Pre-training without Human Languages</a:t>
          </a:r>
          <a:endParaRPr lang="zh-TW" altLang="en-US" sz="2800" kern="1200" dirty="0">
            <a:solidFill>
              <a:schemeClr val="tx1"/>
            </a:solidFill>
          </a:endParaRPr>
        </a:p>
      </dsp:txBody>
      <dsp:txXfrm>
        <a:off x="59399" y="3030668"/>
        <a:ext cx="77679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29270-FD1F-4835-BE4F-FBD6F58CF568}">
      <dsp:nvSpPr>
        <dsp:cNvPr id="0" name=""/>
        <dsp:cNvSpPr/>
      </dsp:nvSpPr>
      <dsp:spPr>
        <a:xfrm>
          <a:off x="0" y="163268"/>
          <a:ext cx="7886700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solidFill>
                <a:schemeClr val="tx1"/>
              </a:solidFill>
            </a:rPr>
            <a:t>Story 1: Cross-lingual </a:t>
          </a:r>
          <a:endParaRPr lang="zh-TW" altLang="en-US" sz="2800" kern="1200" dirty="0">
            <a:solidFill>
              <a:schemeClr val="tx1"/>
            </a:solidFill>
          </a:endParaRPr>
        </a:p>
      </dsp:txBody>
      <dsp:txXfrm>
        <a:off x="59399" y="222667"/>
        <a:ext cx="7767902" cy="1098002"/>
      </dsp:txXfrm>
    </dsp:sp>
    <dsp:sp modelId="{396FB776-08F4-40CB-9776-17D11266B5B8}">
      <dsp:nvSpPr>
        <dsp:cNvPr id="0" name=""/>
        <dsp:cNvSpPr/>
      </dsp:nvSpPr>
      <dsp:spPr>
        <a:xfrm>
          <a:off x="0" y="1567269"/>
          <a:ext cx="7886700" cy="121680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solidFill>
                <a:schemeClr val="tx1"/>
              </a:solidFill>
            </a:rPr>
            <a:t>Story 2: Cross-discipline</a:t>
          </a:r>
          <a:endParaRPr lang="zh-TW" altLang="en-US" sz="2800" kern="1200" dirty="0">
            <a:solidFill>
              <a:schemeClr val="tx1"/>
            </a:solidFill>
          </a:endParaRPr>
        </a:p>
      </dsp:txBody>
      <dsp:txXfrm>
        <a:off x="59399" y="1626668"/>
        <a:ext cx="7767902" cy="1098002"/>
      </dsp:txXfrm>
    </dsp:sp>
    <dsp:sp modelId="{F0A8FF7D-86B2-4740-BDDB-6C435E351E19}">
      <dsp:nvSpPr>
        <dsp:cNvPr id="0" name=""/>
        <dsp:cNvSpPr/>
      </dsp:nvSpPr>
      <dsp:spPr>
        <a:xfrm>
          <a:off x="0" y="2971269"/>
          <a:ext cx="7886700" cy="121680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solidFill>
                <a:schemeClr val="tx1"/>
              </a:solidFill>
            </a:rPr>
            <a:t>Story 3: Pre-training without Human Languages</a:t>
          </a:r>
          <a:endParaRPr lang="zh-TW" altLang="en-US" sz="2800" kern="1200" dirty="0">
            <a:solidFill>
              <a:schemeClr val="tx1"/>
            </a:solidFill>
          </a:endParaRPr>
        </a:p>
      </dsp:txBody>
      <dsp:txXfrm>
        <a:off x="59399" y="3030668"/>
        <a:ext cx="7767902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6A274-17A6-4D2F-9D0D-D8B52FE25F4B}">
      <dsp:nvSpPr>
        <dsp:cNvPr id="0" name=""/>
        <dsp:cNvSpPr/>
      </dsp:nvSpPr>
      <dsp:spPr>
        <a:xfrm>
          <a:off x="0" y="4149"/>
          <a:ext cx="7886700" cy="973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>
              <a:solidFill>
                <a:schemeClr val="tx1"/>
              </a:solidFill>
            </a:rPr>
            <a:t>Case Study: BERT</a:t>
          </a:r>
          <a:endParaRPr lang="zh-TW" altLang="en-US" sz="2800" kern="1200" dirty="0">
            <a:solidFill>
              <a:schemeClr val="tx1"/>
            </a:solidFill>
          </a:endParaRPr>
        </a:p>
      </dsp:txBody>
      <dsp:txXfrm>
        <a:off x="47519" y="51668"/>
        <a:ext cx="7791662" cy="878402"/>
      </dsp:txXfrm>
    </dsp:sp>
    <dsp:sp modelId="{1134918B-2F2C-4CEB-8334-0AC8C0EFBE8A}">
      <dsp:nvSpPr>
        <dsp:cNvPr id="0" name=""/>
        <dsp:cNvSpPr/>
      </dsp:nvSpPr>
      <dsp:spPr>
        <a:xfrm>
          <a:off x="0" y="1127349"/>
          <a:ext cx="7886700" cy="973440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solidFill>
                <a:schemeClr val="tx1"/>
              </a:solidFill>
            </a:rPr>
            <a:t>Story 1: Cross-lingual </a:t>
          </a:r>
          <a:endParaRPr lang="zh-TW" altLang="en-US" sz="2800" kern="1200" dirty="0">
            <a:solidFill>
              <a:schemeClr val="tx1"/>
            </a:solidFill>
          </a:endParaRPr>
        </a:p>
      </dsp:txBody>
      <dsp:txXfrm>
        <a:off x="47519" y="1174868"/>
        <a:ext cx="7791662" cy="878402"/>
      </dsp:txXfrm>
    </dsp:sp>
    <dsp:sp modelId="{6A5E946C-068A-41F2-93D1-0A6C6BCD6B75}">
      <dsp:nvSpPr>
        <dsp:cNvPr id="0" name=""/>
        <dsp:cNvSpPr/>
      </dsp:nvSpPr>
      <dsp:spPr>
        <a:xfrm>
          <a:off x="0" y="2250549"/>
          <a:ext cx="7886700" cy="973440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solidFill>
                <a:schemeClr val="tx1"/>
              </a:solidFill>
            </a:rPr>
            <a:t>Story 2: Cross-discipline</a:t>
          </a:r>
          <a:endParaRPr lang="zh-TW" altLang="en-US" sz="2800" kern="1200" dirty="0">
            <a:solidFill>
              <a:schemeClr val="tx1"/>
            </a:solidFill>
          </a:endParaRPr>
        </a:p>
      </dsp:txBody>
      <dsp:txXfrm>
        <a:off x="47519" y="2298068"/>
        <a:ext cx="7791662" cy="878402"/>
      </dsp:txXfrm>
    </dsp:sp>
    <dsp:sp modelId="{F29307C5-6A91-45E1-8264-B702F5C53109}">
      <dsp:nvSpPr>
        <dsp:cNvPr id="0" name=""/>
        <dsp:cNvSpPr/>
      </dsp:nvSpPr>
      <dsp:spPr>
        <a:xfrm>
          <a:off x="0" y="3373749"/>
          <a:ext cx="7886700" cy="97344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solidFill>
                <a:schemeClr val="tx1"/>
              </a:solidFill>
            </a:rPr>
            <a:t>Story 3: Pre-training without Human Languages</a:t>
          </a:r>
          <a:endParaRPr lang="zh-TW" altLang="en-US" sz="2800" kern="1200" dirty="0">
            <a:solidFill>
              <a:schemeClr val="tx1"/>
            </a:solidFill>
          </a:endParaRPr>
        </a:p>
      </dsp:txBody>
      <dsp:txXfrm>
        <a:off x="47519" y="3421268"/>
        <a:ext cx="7791662" cy="8784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29270-FD1F-4835-BE4F-FBD6F58CF568}">
      <dsp:nvSpPr>
        <dsp:cNvPr id="0" name=""/>
        <dsp:cNvSpPr/>
      </dsp:nvSpPr>
      <dsp:spPr>
        <a:xfrm>
          <a:off x="0" y="163268"/>
          <a:ext cx="7886700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solidFill>
                <a:schemeClr val="tx1"/>
              </a:solidFill>
            </a:rPr>
            <a:t>Story 1: Cross-lingual </a:t>
          </a:r>
          <a:endParaRPr lang="zh-TW" altLang="en-US" sz="2800" kern="1200" dirty="0">
            <a:solidFill>
              <a:schemeClr val="tx1"/>
            </a:solidFill>
          </a:endParaRPr>
        </a:p>
      </dsp:txBody>
      <dsp:txXfrm>
        <a:off x="59399" y="222667"/>
        <a:ext cx="7767902" cy="1098002"/>
      </dsp:txXfrm>
    </dsp:sp>
    <dsp:sp modelId="{396FB776-08F4-40CB-9776-17D11266B5B8}">
      <dsp:nvSpPr>
        <dsp:cNvPr id="0" name=""/>
        <dsp:cNvSpPr/>
      </dsp:nvSpPr>
      <dsp:spPr>
        <a:xfrm>
          <a:off x="0" y="1567269"/>
          <a:ext cx="7886700" cy="121680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solidFill>
                <a:schemeClr val="tx1"/>
              </a:solidFill>
            </a:rPr>
            <a:t>Story 2: Cross-discipline</a:t>
          </a:r>
          <a:endParaRPr lang="zh-TW" altLang="en-US" sz="2800" kern="1200" dirty="0">
            <a:solidFill>
              <a:schemeClr val="tx1"/>
            </a:solidFill>
          </a:endParaRPr>
        </a:p>
      </dsp:txBody>
      <dsp:txXfrm>
        <a:off x="59399" y="1626668"/>
        <a:ext cx="7767902" cy="1098002"/>
      </dsp:txXfrm>
    </dsp:sp>
    <dsp:sp modelId="{F0A8FF7D-86B2-4740-BDDB-6C435E351E19}">
      <dsp:nvSpPr>
        <dsp:cNvPr id="0" name=""/>
        <dsp:cNvSpPr/>
      </dsp:nvSpPr>
      <dsp:spPr>
        <a:xfrm>
          <a:off x="0" y="2971269"/>
          <a:ext cx="7886700" cy="121680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solidFill>
                <a:schemeClr val="tx1"/>
              </a:solidFill>
            </a:rPr>
            <a:t>Story 3: Pre-training without Human Languages</a:t>
          </a:r>
          <a:endParaRPr lang="zh-TW" altLang="en-US" sz="2800" kern="1200" dirty="0">
            <a:solidFill>
              <a:schemeClr val="tx1"/>
            </a:solidFill>
          </a:endParaRPr>
        </a:p>
      </dsp:txBody>
      <dsp:txXfrm>
        <a:off x="59399" y="3030668"/>
        <a:ext cx="77679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AC641-BEBC-4FC7-AC42-C851D6ACDBA1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B3D21-9483-45E4-9893-3227E68B45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156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1.11109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1.11109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3.10326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1.11109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oogle-research/xtreme?fbclid=IwAR1w_vRslkP0rWdXvjvg6ITbRFELcBQSonSdoRODj4UAAPPdDR1TdvzSZ84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3"/>
              </a:rPr>
              <a:t>First align, then predict: Understanding the cross-lingual ability of multilingual BERT</a:t>
            </a:r>
            <a:endParaRPr lang="en-US" altLang="zh-TW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altLang="zh-TW" dirty="0"/>
          </a:p>
          <a:p>
            <a:r>
              <a:rPr lang="en-US" altLang="zh-TW" dirty="0"/>
              <a:t>An early common hypothesis was that the models take advantage of a common word-piece vocabulary across languages (Wu and </a:t>
            </a:r>
            <a:r>
              <a:rPr lang="en-US" altLang="zh-TW" dirty="0" err="1"/>
              <a:t>Dredze</a:t>
            </a:r>
            <a:r>
              <a:rPr lang="en-US" altLang="zh-TW" dirty="0"/>
              <a:t>, 2019; Pires et al., 2019), which provides cross-lingual alignment signals to learn useful multilingual representations. However, this hypothesis has been questioned by recent studies (Karthikeyan K and Roth, 2020; </a:t>
            </a:r>
            <a:r>
              <a:rPr lang="en-US" altLang="zh-TW" dirty="0" err="1"/>
              <a:t>Conneau</a:t>
            </a:r>
            <a:r>
              <a:rPr lang="en-US" altLang="zh-TW" dirty="0"/>
              <a:t> et al., 2020b) which show that shared word-pieces only play a minor role in the performance.</a:t>
            </a:r>
            <a:endParaRPr lang="zh-TW" altLang="en-US" dirty="0"/>
          </a:p>
          <a:p>
            <a:r>
              <a:rPr lang="en-US" altLang="zh-TW" dirty="0"/>
              <a:t>Another line of research suggests that the learning of transferable knowledge happens even in monolingual pretraining. </a:t>
            </a:r>
            <a:r>
              <a:rPr lang="en-US" altLang="zh-TW" dirty="0" err="1"/>
              <a:t>Artetxe</a:t>
            </a:r>
            <a:r>
              <a:rPr lang="en-US" altLang="zh-TW" dirty="0"/>
              <a:t> et al. (2020) showed that a Transformer encoder pretrained only on L1 exhibits strong cross-lingual transfer performance simply by aligning the L2 embeddings to the encoder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B3D21-9483-45E4-9893-3227E68B458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767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Only manipulating the embedding during inference, do not cha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3B6FE-4549-49D9-82F3-154597899E9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711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3"/>
              </a:rPr>
              <a:t>First align, then predict: Understanding the cross-lingual ability of multilingual BERT</a:t>
            </a:r>
            <a:endParaRPr lang="en-US" altLang="zh-TW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altLang="zh-TW" dirty="0"/>
          </a:p>
          <a:p>
            <a:r>
              <a:rPr lang="en-US" altLang="zh-TW" dirty="0"/>
              <a:t>An early common hypothesis was that the models take advantage of a common word-piece vocabulary across languages (Wu and </a:t>
            </a:r>
            <a:r>
              <a:rPr lang="en-US" altLang="zh-TW" dirty="0" err="1"/>
              <a:t>Dredze</a:t>
            </a:r>
            <a:r>
              <a:rPr lang="en-US" altLang="zh-TW" dirty="0"/>
              <a:t>, 2019; Pires et al., 2019), which provides cross-lingual alignment signals to learn useful multilingual representations. However, this hypothesis has been questioned by recent studies (Karthikeyan K and Roth, 2020; </a:t>
            </a:r>
            <a:r>
              <a:rPr lang="en-US" altLang="zh-TW" dirty="0" err="1"/>
              <a:t>Conneau</a:t>
            </a:r>
            <a:r>
              <a:rPr lang="en-US" altLang="zh-TW" dirty="0"/>
              <a:t> et al., 2020b) which show that shared word-pieces only play a minor role in the performance.</a:t>
            </a:r>
            <a:endParaRPr lang="zh-TW" altLang="en-US" dirty="0"/>
          </a:p>
          <a:p>
            <a:r>
              <a:rPr lang="en-US" altLang="zh-TW" dirty="0"/>
              <a:t>Another line of research suggests that the learning of transferable knowledge happens even in monolingual pretraining. </a:t>
            </a:r>
            <a:r>
              <a:rPr lang="en-US" altLang="zh-TW" dirty="0" err="1"/>
              <a:t>Artetxe</a:t>
            </a:r>
            <a:r>
              <a:rPr lang="en-US" altLang="zh-TW" dirty="0"/>
              <a:t> et al. (2020) showed that a Transformer encoder pretrained only on L1 exhibits strong cross-lingual transfer performance simply by aligning the L2 embeddings to the encoder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B3D21-9483-45E4-9893-3227E68B458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7695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https://ppfocus.com/hk/0/di75f00e4.html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EAE66-936D-4470-80B1-DDFD50749D9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329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tester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60063-B929-41F2-B61A-2D9B6A5DDE0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978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373737"/>
                </a:solidFill>
                <a:latin typeface="Myriad Pro"/>
              </a:rPr>
              <a:t>determining whether a “hypothesis” is true (entailment), false (contradiction), or undetermined (neutral) given a “premise”.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633A-A357-4647-96F8-3609E572E7C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433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373737"/>
                </a:solidFill>
                <a:latin typeface="Myriad Pro"/>
              </a:rPr>
              <a:t>determining whether a “hypothesis” is true (entailment), false (contradiction), or undetermined (neutral) given a “premise”.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633A-A357-4647-96F8-3609E572E7C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382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373737"/>
                </a:solidFill>
                <a:latin typeface="Myriad Pro"/>
              </a:rPr>
              <a:t>determining whether a “hypothesis” is true (entailment), false (contradiction), or undetermined (neutral) given a “premise”.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633A-A357-4647-96F8-3609E572E7C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607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Dan’s paper</a:t>
            </a:r>
          </a:p>
          <a:p>
            <a:endParaRPr lang="en-US" altLang="zh-TW" dirty="0"/>
          </a:p>
          <a:p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Pretraining with Artificial Language: Studying Transferable Knowledge in Language Models</a:t>
            </a:r>
          </a:p>
          <a:p>
            <a:r>
              <a:rPr lang="en-US" altLang="zh-TW" dirty="0">
                <a:hlinkClick r:id="rId3"/>
              </a:rPr>
              <a:t>https://arxiv.org/abs/2203.10326</a:t>
            </a:r>
            <a:endParaRPr lang="en-US" altLang="zh-TW" dirty="0"/>
          </a:p>
          <a:p>
            <a:r>
              <a:rPr lang="en-US" altLang="zh-TW" dirty="0"/>
              <a:t>ACL</a:t>
            </a:r>
          </a:p>
          <a:p>
            <a:r>
              <a:rPr lang="en-US" altLang="zh-TW" dirty="0"/>
              <a:t>Surprisingly, the transfer happens without lexical overlaps between L1 and L2 (Karthikeyan K and Roth, 2020; </a:t>
            </a:r>
            <a:r>
              <a:rPr lang="en-US" altLang="zh-TW" dirty="0" err="1"/>
              <a:t>Conneau</a:t>
            </a:r>
            <a:r>
              <a:rPr lang="en-US" altLang="zh-TW" dirty="0"/>
              <a:t> et al., 2020b) or even without joint pretraining (</a:t>
            </a:r>
            <a:r>
              <a:rPr lang="en-US" altLang="zh-TW" dirty="0" err="1"/>
              <a:t>Artetxe</a:t>
            </a:r>
            <a:r>
              <a:rPr lang="en-US" altLang="zh-TW" dirty="0"/>
              <a:t> et al., 2020)</a:t>
            </a:r>
          </a:p>
          <a:p>
            <a:r>
              <a:rPr lang="en-US" altLang="zh-TW" dirty="0"/>
              <a:t>t multilingual BERT captures </a:t>
            </a:r>
            <a:r>
              <a:rPr lang="en-US" altLang="zh-TW" dirty="0" err="1"/>
              <a:t>languageindependent</a:t>
            </a:r>
            <a:r>
              <a:rPr lang="en-US" altLang="zh-TW" dirty="0"/>
              <a:t> linguistic structures such as universal dependency relations (Chi et al., 2020) and subjecthood (Papadimitriou et al., 2021)</a:t>
            </a:r>
          </a:p>
          <a:p>
            <a:r>
              <a:rPr lang="en-US" altLang="zh-TW" dirty="0"/>
              <a:t>A typical experimental framework is as follows: (1) create an artificial language that differs from a natural language in one linguistic property, such as word orders (Sinha et al., 2021b; </a:t>
            </a:r>
            <a:r>
              <a:rPr lang="en-US" altLang="zh-TW" dirty="0" err="1"/>
              <a:t>Dufter</a:t>
            </a:r>
            <a:r>
              <a:rPr lang="en-US" altLang="zh-TW" dirty="0"/>
              <a:t> and </a:t>
            </a:r>
            <a:r>
              <a:rPr lang="en-US" altLang="zh-TW" dirty="0" err="1"/>
              <a:t>Schütze</a:t>
            </a:r>
            <a:r>
              <a:rPr lang="en-US" altLang="zh-TW" dirty="0"/>
              <a:t>, 2020; Sinha et al., 2021a), scripts (Karthikeyan K and Roth, 2020; </a:t>
            </a:r>
            <a:r>
              <a:rPr lang="en-US" altLang="zh-TW" dirty="0" err="1"/>
              <a:t>Dufter</a:t>
            </a:r>
            <a:r>
              <a:rPr lang="en-US" altLang="zh-TW" dirty="0"/>
              <a:t> and </a:t>
            </a:r>
            <a:r>
              <a:rPr lang="en-US" altLang="zh-TW" dirty="0" err="1"/>
              <a:t>Schütze</a:t>
            </a:r>
            <a:r>
              <a:rPr lang="en-US" altLang="zh-TW" dirty="0"/>
              <a:t>, 2020; </a:t>
            </a:r>
            <a:r>
              <a:rPr lang="en-US" altLang="zh-TW" dirty="0" err="1"/>
              <a:t>Conneau</a:t>
            </a:r>
            <a:r>
              <a:rPr lang="en-US" altLang="zh-TW" dirty="0"/>
              <a:t> et al., 2020b), or morphology (</a:t>
            </a:r>
            <a:r>
              <a:rPr lang="en-US" altLang="zh-TW" dirty="0" err="1"/>
              <a:t>Ravfogel</a:t>
            </a:r>
            <a:r>
              <a:rPr lang="en-US" altLang="zh-TW" dirty="0"/>
              <a:t> et al., 2019); (2) train or evaluate the natural/artificial language models and compare the performance to analyze the model’s sensitivity to the linguistic property.</a:t>
            </a:r>
          </a:p>
          <a:p>
            <a:r>
              <a:rPr lang="en-US" altLang="zh-TW" dirty="0"/>
              <a:t>, because in natural language, dependency relations usually hold between different words (e.g., I and am). We will show that this difference is in fact crucial and draw a different conclusion from Papadimitriou and </a:t>
            </a:r>
            <a:r>
              <a:rPr lang="en-US" altLang="zh-TW" dirty="0" err="1"/>
              <a:t>Jurafsky</a:t>
            </a:r>
            <a:r>
              <a:rPr lang="en-US" altLang="zh-TW" dirty="0"/>
              <a:t> (2020) on the importance of the nested structure</a:t>
            </a:r>
          </a:p>
          <a:p>
            <a:r>
              <a:rPr lang="en-US" altLang="zh-TW" dirty="0"/>
              <a:t>Jennifer C. White and Ryan </a:t>
            </a:r>
            <a:r>
              <a:rPr lang="en-US" altLang="zh-TW" dirty="0" err="1"/>
              <a:t>Cotterell</a:t>
            </a:r>
            <a:r>
              <a:rPr lang="en-US" altLang="zh-TW" dirty="0"/>
              <a:t>. 2021. Examining the Inductive Bias of Neural Language Models with Artificial Languages.</a:t>
            </a:r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B3D21-9483-45E4-9893-3227E68B4580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747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Ref: Learning music helps you read: Using transfer to study linguistic structure in language models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B3D21-9483-45E4-9893-3227E68B4580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401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How to map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B3D21-9483-45E4-9893-3227E68B4580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78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You have an universal</a:t>
            </a:r>
            <a:r>
              <a:rPr lang="en-US" altLang="zh-TW" baseline="0" dirty="0"/>
              <a:t> token set for all languages.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107D8-62AD-4DBE-91BF-C5D7B92A303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022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How to map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B3D21-9483-45E4-9893-3227E68B4580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667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How to map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B3D21-9483-45E4-9893-3227E68B4580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022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How to map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B3D21-9483-45E4-9893-3227E68B4580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416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How to map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B3D21-9483-45E4-9893-3227E68B4580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342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3"/>
              </a:rPr>
              <a:t>First align, then predict: Understanding the cross-lingual ability of multilingual BERT</a:t>
            </a:r>
            <a:endParaRPr lang="en-US" altLang="zh-TW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altLang="zh-TW" dirty="0"/>
          </a:p>
          <a:p>
            <a:r>
              <a:rPr lang="en-US" altLang="zh-TW" dirty="0"/>
              <a:t>An early common hypothesis was that the models take advantage of a common word-piece vocabulary across languages (Wu and </a:t>
            </a:r>
            <a:r>
              <a:rPr lang="en-US" altLang="zh-TW" dirty="0" err="1"/>
              <a:t>Dredze</a:t>
            </a:r>
            <a:r>
              <a:rPr lang="en-US" altLang="zh-TW" dirty="0"/>
              <a:t>, 2019; Pires et al., 2019), which provides cross-lingual alignment signals to learn useful multilingual representations. However, this hypothesis has been questioned by recent studies (Karthikeyan K and Roth, 2020; </a:t>
            </a:r>
            <a:r>
              <a:rPr lang="en-US" altLang="zh-TW" dirty="0" err="1"/>
              <a:t>Conneau</a:t>
            </a:r>
            <a:r>
              <a:rPr lang="en-US" altLang="zh-TW" dirty="0"/>
              <a:t> et al., 2020b) which show that shared word-pieces only play a minor role in the performance.</a:t>
            </a:r>
            <a:endParaRPr lang="zh-TW" altLang="en-US" dirty="0"/>
          </a:p>
          <a:p>
            <a:r>
              <a:rPr lang="en-US" altLang="zh-TW" dirty="0"/>
              <a:t>Another line of research suggests that the learning of transferable knowledge happens even in monolingual pretraining. </a:t>
            </a:r>
            <a:r>
              <a:rPr lang="en-US" altLang="zh-TW" dirty="0" err="1"/>
              <a:t>Artetxe</a:t>
            </a:r>
            <a:r>
              <a:rPr lang="en-US" altLang="zh-TW" dirty="0"/>
              <a:t> et al. (2020) showed that a Transformer encoder pretrained only on L1 exhibits strong cross-lingual transfer performance simply by aligning the L2 embeddings to the encoder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B3D21-9483-45E4-9893-3227E68B4580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8115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Beto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Bentz,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Becas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Surprising Cross-Lingual Effectiveness of BERT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https://arxiv.org/abs/1904.09077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633A-A357-4647-96F8-3609E572E7C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510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5C139-C0E8-48A3-B6F4-E371988ED74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058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perform POS experiments using Universal Dependencies (UD) (</a:t>
            </a:r>
            <a:r>
              <a:rPr lang="en-US" altLang="zh-TW" dirty="0" err="1"/>
              <a:t>Nivre</a:t>
            </a:r>
            <a:r>
              <a:rPr lang="en-US" altLang="zh-TW" dirty="0"/>
              <a:t> et al., 2016) data for 41 languages.3</a:t>
            </a:r>
          </a:p>
          <a:p>
            <a:endParaRPr lang="en-US" altLang="zh-TW" dirty="0"/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Pearson product-moment correlation coefficient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P-value is the probability that you would have found the current result if the correlation coefficient were in fact zero (null hypothesis). If this probability is lower than the conventional 5% (P&lt;0.05) the correlation coefficient is called statistically significant.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107D8-62AD-4DBE-91BF-C5D7B92A303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95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Google Research.</a:t>
            </a:r>
            <a:endParaRPr lang="en-US" altLang="zh-TW" dirty="0">
              <a:hlinkClick r:id="rId3"/>
            </a:endParaRPr>
          </a:p>
          <a:p>
            <a:r>
              <a:rPr lang="en-US" altLang="zh-TW" dirty="0">
                <a:hlinkClick r:id="rId3"/>
              </a:rPr>
              <a:t>https://github.com/google-research/xtreme?fbclid=IwAR1w_vRslkP0rWdXvjvg6ITbRFELcBQSonSdoRODj4UAAPPdDR1TdvzSZ84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XTREME: A Massively Multilingual Multi-task Benchmark for Evaluating Cross-lingual Generalization </a:t>
            </a:r>
          </a:p>
          <a:p>
            <a:r>
              <a:rPr lang="en-US" altLang="zh-TW" dirty="0"/>
              <a:t>This is a competition 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107D8-62AD-4DBE-91BF-C5D7B92A303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822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https://www.youtube.com/watch?v=8rDN1jUI82g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EAE66-936D-4470-80B1-DDFD50749D9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517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 not be aligned to other words. Nonetheless, this assumption is not always true, leading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misalignment. For example, the English word “the” will most likely also appear in the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training corpus of Spanish, but preferably it should be paired with Spanish words such as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“el” and “la” instead of itself. We refer to this problem as oversharing.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It does not utilize any explicit form of seed dictionary as in alignment methods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107D8-62AD-4DBE-91BF-C5D7B92A303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260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There</a:t>
            </a:r>
            <a:r>
              <a:rPr lang="en-US" altLang="zh-TW" baseline="0" dirty="0"/>
              <a:t> is more …</a:t>
            </a:r>
          </a:p>
          <a:p>
            <a:r>
              <a:rPr lang="en-US" altLang="zh-TW" dirty="0"/>
              <a:t>1911.02116</a:t>
            </a:r>
          </a:p>
          <a:p>
            <a:r>
              <a:rPr lang="en-US" altLang="zh-TW" dirty="0"/>
              <a:t>1910.11856</a:t>
            </a:r>
          </a:p>
          <a:p>
            <a:endParaRPr lang="en-US" altLang="zh-TW" dirty="0"/>
          </a:p>
          <a:p>
            <a:r>
              <a:rPr lang="en-US" altLang="zh-TW" dirty="0"/>
              <a:t>However, Wang et al. (2019b) dispute this account, showing that bilingual BERT models are not hampered by the lack of shared vocabulary.</a:t>
            </a:r>
          </a:p>
          <a:p>
            <a:endParaRPr lang="en-US" altLang="zh-TW" dirty="0"/>
          </a:p>
          <a:p>
            <a:r>
              <a:rPr lang="en-US" altLang="zh-TW" dirty="0" err="1"/>
              <a:t>Artetxe</a:t>
            </a:r>
            <a:r>
              <a:rPr lang="en-US" altLang="zh-TW" dirty="0"/>
              <a:t> et al. (2019) also show </a:t>
            </a:r>
            <a:r>
              <a:rPr lang="en-US" altLang="zh-TW" dirty="0" err="1"/>
              <a:t>crosslingual</a:t>
            </a:r>
            <a:r>
              <a:rPr lang="en-US" altLang="zh-TW" dirty="0"/>
              <a:t> transfer is possible by swapping the model vocabulary, without any shared word-pieces.</a:t>
            </a:r>
            <a:endParaRPr lang="zh-TW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https://openreview.net/forum?id=HJeT3yrtDr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107D8-62AD-4DBE-91BF-C5D7B92A303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61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17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40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10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8493-5D76-44F0-B8CA-7922F7BC7FBA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A455-6C75-41F4-A0DF-B292ACE1C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0850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8493-5D76-44F0-B8CA-7922F7BC7FBA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A455-6C75-41F4-A0DF-B292ACE1C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406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8493-5D76-44F0-B8CA-7922F7BC7FBA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A455-6C75-41F4-A0DF-B292ACE1C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783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8493-5D76-44F0-B8CA-7922F7BC7FBA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A455-6C75-41F4-A0DF-B292ACE1C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445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8493-5D76-44F0-B8CA-7922F7BC7FBA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A455-6C75-41F4-A0DF-B292ACE1C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3144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8493-5D76-44F0-B8CA-7922F7BC7FBA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A455-6C75-41F4-A0DF-B292ACE1C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274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8493-5D76-44F0-B8CA-7922F7BC7FBA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A455-6C75-41F4-A0DF-B292ACE1C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184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8493-5D76-44F0-B8CA-7922F7BC7FBA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A455-6C75-41F4-A0DF-B292ACE1C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46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4853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8493-5D76-44F0-B8CA-7922F7BC7FBA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A455-6C75-41F4-A0DF-B292ACE1C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384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8493-5D76-44F0-B8CA-7922F7BC7FBA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A455-6C75-41F4-A0DF-B292ACE1C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131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8493-5D76-44F0-B8CA-7922F7BC7FBA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A455-6C75-41F4-A0DF-B292ACE1C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7344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4AAA-8AC3-4971-BF33-5B524AE03A3C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9941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4AAA-8AC3-4971-BF33-5B524AE03A3C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294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4AAA-8AC3-4971-BF33-5B524AE03A3C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31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4AAA-8AC3-4971-BF33-5B524AE03A3C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526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4AAA-8AC3-4971-BF33-5B524AE03A3C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3713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4AAA-8AC3-4971-BF33-5B524AE03A3C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504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4AAA-8AC3-4971-BF33-5B524AE03A3C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36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637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4AAA-8AC3-4971-BF33-5B524AE03A3C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928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4AAA-8AC3-4971-BF33-5B524AE03A3C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990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4AAA-8AC3-4971-BF33-5B524AE03A3C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501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4AAA-8AC3-4971-BF33-5B524AE03A3C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856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708F-4132-4A67-8371-0F907EB176FA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691-25B8-4AE3-898C-DEA4C1598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934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708F-4132-4A67-8371-0F907EB176FA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691-25B8-4AE3-898C-DEA4C1598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617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708F-4132-4A67-8371-0F907EB176FA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691-25B8-4AE3-898C-DEA4C1598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023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708F-4132-4A67-8371-0F907EB176FA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691-25B8-4AE3-898C-DEA4C1598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6273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708F-4132-4A67-8371-0F907EB176FA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691-25B8-4AE3-898C-DEA4C1598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628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708F-4132-4A67-8371-0F907EB176FA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691-25B8-4AE3-898C-DEA4C1598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20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506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708F-4132-4A67-8371-0F907EB176FA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691-25B8-4AE3-898C-DEA4C1598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467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708F-4132-4A67-8371-0F907EB176FA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691-25B8-4AE3-898C-DEA4C1598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0134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708F-4132-4A67-8371-0F907EB176FA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691-25B8-4AE3-898C-DEA4C1598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247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708F-4132-4A67-8371-0F907EB176FA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691-25B8-4AE3-898C-DEA4C1598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998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708F-4132-4A67-8371-0F907EB176FA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691-25B8-4AE3-898C-DEA4C1598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8776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77" lvl="0" indent="-34288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53" lvl="1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30" lvl="2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06" lvl="3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883" lvl="4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060" lvl="5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236" lvl="6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413" lvl="7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590" lvl="8" indent="-317484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690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65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63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26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045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6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8F477-10EE-496D-83CC-39457AE0EF5B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432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54AAA-8AC3-4971-BF33-5B524AE03A3C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63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54AAA-8AC3-4971-BF33-5B524AE03A3C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57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D708F-4132-4A67-8371-0F907EB176FA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6E691-25B8-4AE3-898C-DEA4C1598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75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github.com/chiahsuan156/ODSQA" TargetMode="Externa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github.com/chiahsuan156/ODSQA" TargetMode="Externa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25D7B3-A25E-3966-9510-1D9A70F011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自督導式學習的神奇能力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0901133-D648-6398-6B61-E6606CD60E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</a:t>
            </a:r>
          </a:p>
        </p:txBody>
      </p:sp>
    </p:spTree>
    <p:extLst>
      <p:ext uri="{BB962C8B-B14F-4D97-AF65-F5344CB8AC3E}">
        <p14:creationId xmlns:p14="http://schemas.microsoft.com/office/powerpoint/2010/main" val="105993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alignment happens?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170" y="1782129"/>
            <a:ext cx="8812530" cy="298676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001" y="1410523"/>
            <a:ext cx="4476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https://openreview.net/forum?id=HJeT3yrtDr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181600" y="5209525"/>
            <a:ext cx="4046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the    cat     is     a     good     cat 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741170" y="4137661"/>
            <a:ext cx="3166110" cy="6312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5181600" y="5858130"/>
            <a:ext cx="4023360" cy="461665"/>
            <a:chOff x="3657600" y="5858129"/>
            <a:chExt cx="4023360" cy="461665"/>
          </a:xfrm>
        </p:grpSpPr>
        <p:sp>
          <p:nvSpPr>
            <p:cNvPr id="8" name="文字方塊 7"/>
            <p:cNvSpPr txBox="1"/>
            <p:nvPr/>
          </p:nvSpPr>
          <p:spPr>
            <a:xfrm>
              <a:off x="3657600" y="5858129"/>
              <a:ext cx="708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甲</a:t>
              </a: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389120" y="5858129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乙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109460" y="5858129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乙</a:t>
              </a: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029200" y="5858129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天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543550" y="5858129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地</a:t>
              </a: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6263640" y="5858129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人</a:t>
              </a: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3009900" y="5209525"/>
            <a:ext cx="1897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English: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998470" y="5799984"/>
            <a:ext cx="1897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Fake-English: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308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805733" y="2800641"/>
            <a:ext cx="724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魚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791831" y="2223374"/>
            <a:ext cx="98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兔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184381" y="1346946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416543" y="1992541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游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2962191" y="1501209"/>
            <a:ext cx="2086581" cy="1883523"/>
            <a:chOff x="5832940" y="2526556"/>
            <a:chExt cx="2086581" cy="1883523"/>
          </a:xfrm>
        </p:grpSpPr>
        <p:sp>
          <p:nvSpPr>
            <p:cNvPr id="10" name="橢圓 9"/>
            <p:cNvSpPr/>
            <p:nvPr/>
          </p:nvSpPr>
          <p:spPr>
            <a:xfrm rot="5400000">
              <a:off x="6854942" y="4275471"/>
              <a:ext cx="134608" cy="134608"/>
            </a:xfrm>
            <a:prstGeom prst="ellipse">
              <a:avLst/>
            </a:prstGeom>
            <a:ln w="19050"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 rot="5400000">
              <a:off x="5832940" y="3735156"/>
              <a:ext cx="134608" cy="134608"/>
            </a:xfrm>
            <a:prstGeom prst="ellipse">
              <a:avLst/>
            </a:prstGeom>
            <a:ln w="19050"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 rot="5400000">
              <a:off x="6554175" y="2526556"/>
              <a:ext cx="134608" cy="134608"/>
            </a:xfrm>
            <a:prstGeom prst="ellipse">
              <a:avLst/>
            </a:prstGeom>
            <a:ln w="19050">
              <a:solidFill>
                <a:srgbClr val="0000FF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 rot="5400000">
              <a:off x="7784913" y="3194380"/>
              <a:ext cx="134608" cy="134608"/>
            </a:xfrm>
            <a:prstGeom prst="ellipse">
              <a:avLst/>
            </a:prstGeom>
            <a:ln w="19050">
              <a:solidFill>
                <a:srgbClr val="0000FF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sp>
        <p:nvSpPr>
          <p:cNvPr id="14" name="橢圓 13"/>
          <p:cNvSpPr/>
          <p:nvPr/>
        </p:nvSpPr>
        <p:spPr>
          <a:xfrm rot="10190157">
            <a:off x="4257654" y="3506372"/>
            <a:ext cx="134608" cy="13460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5" name="橢圓 14"/>
          <p:cNvSpPr/>
          <p:nvPr/>
        </p:nvSpPr>
        <p:spPr>
          <a:xfrm rot="10190157">
            <a:off x="3200760" y="3032715"/>
            <a:ext cx="134608" cy="13460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6" name="橢圓 15"/>
          <p:cNvSpPr/>
          <p:nvPr/>
        </p:nvSpPr>
        <p:spPr>
          <a:xfrm rot="10190157">
            <a:off x="3850805" y="1777800"/>
            <a:ext cx="134608" cy="13460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7" name="橢圓 16"/>
          <p:cNvSpPr/>
          <p:nvPr/>
        </p:nvSpPr>
        <p:spPr>
          <a:xfrm rot="10190157">
            <a:off x="5249686" y="2435862"/>
            <a:ext cx="134608" cy="13460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902720" y="2628451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swim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939981" y="1354860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jump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170008" y="2891861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rabbit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431982" y="3311755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fish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: 圓角 3">
            <a:extLst>
              <a:ext uri="{FF2B5EF4-FFF2-40B4-BE49-F238E27FC236}">
                <a16:creationId xmlns:a16="http://schemas.microsoft.com/office/drawing/2014/main" id="{55A02453-16CA-4C56-AAA0-1DE8BA5FED3D}"/>
              </a:ext>
            </a:extLst>
          </p:cNvPr>
          <p:cNvSpPr/>
          <p:nvPr/>
        </p:nvSpPr>
        <p:spPr>
          <a:xfrm>
            <a:off x="6312851" y="3963077"/>
            <a:ext cx="3966052" cy="1171047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Multi-BERT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217A2E5B-32DE-4CC0-9E98-834966D36D06}"/>
              </a:ext>
            </a:extLst>
          </p:cNvPr>
          <p:cNvCxnSpPr>
            <a:cxnSpLocks/>
          </p:cNvCxnSpPr>
          <p:nvPr/>
        </p:nvCxnSpPr>
        <p:spPr>
          <a:xfrm flipV="1">
            <a:off x="6733773" y="516289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B9078604-5352-44FA-B43A-B561AA4FEBA6}"/>
              </a:ext>
            </a:extLst>
          </p:cNvPr>
          <p:cNvCxnSpPr>
            <a:cxnSpLocks/>
          </p:cNvCxnSpPr>
          <p:nvPr/>
        </p:nvCxnSpPr>
        <p:spPr>
          <a:xfrm flipV="1">
            <a:off x="7787990" y="516289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FFD85C75-571A-410C-BFD4-793852FBF7B8}"/>
              </a:ext>
            </a:extLst>
          </p:cNvPr>
          <p:cNvCxnSpPr>
            <a:cxnSpLocks/>
          </p:cNvCxnSpPr>
          <p:nvPr/>
        </p:nvCxnSpPr>
        <p:spPr>
          <a:xfrm flipV="1">
            <a:off x="8808575" y="516289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7CCB4A96-5F0D-444A-888A-DE4286FE15AE}"/>
              </a:ext>
            </a:extLst>
          </p:cNvPr>
          <p:cNvCxnSpPr>
            <a:cxnSpLocks/>
          </p:cNvCxnSpPr>
          <p:nvPr/>
        </p:nvCxnSpPr>
        <p:spPr>
          <a:xfrm flipV="1">
            <a:off x="9862791" y="516289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A9299C03-3FC9-4844-84E3-347EBEF16C11}"/>
              </a:ext>
            </a:extLst>
          </p:cNvPr>
          <p:cNvCxnSpPr>
            <a:cxnSpLocks/>
          </p:cNvCxnSpPr>
          <p:nvPr/>
        </p:nvCxnSpPr>
        <p:spPr>
          <a:xfrm flipV="1">
            <a:off x="6718852" y="361156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86E4003D-F48C-4C6D-A8BD-76714F018845}"/>
              </a:ext>
            </a:extLst>
          </p:cNvPr>
          <p:cNvCxnSpPr>
            <a:cxnSpLocks/>
          </p:cNvCxnSpPr>
          <p:nvPr/>
        </p:nvCxnSpPr>
        <p:spPr>
          <a:xfrm flipV="1">
            <a:off x="7787990" y="361156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C87215BB-4B83-471A-8F2F-A7263B767F43}"/>
              </a:ext>
            </a:extLst>
          </p:cNvPr>
          <p:cNvCxnSpPr>
            <a:cxnSpLocks/>
          </p:cNvCxnSpPr>
          <p:nvPr/>
        </p:nvCxnSpPr>
        <p:spPr>
          <a:xfrm flipV="1">
            <a:off x="8810382" y="361156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BFF2F5C2-7825-410A-802D-6C3C4F7F8F8A}"/>
              </a:ext>
            </a:extLst>
          </p:cNvPr>
          <p:cNvCxnSpPr>
            <a:cxnSpLocks/>
          </p:cNvCxnSpPr>
          <p:nvPr/>
        </p:nvCxnSpPr>
        <p:spPr>
          <a:xfrm flipV="1">
            <a:off x="9862791" y="361156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21D10737-A0B0-4CCC-89A7-9BB5A8A82FCE}"/>
              </a:ext>
            </a:extLst>
          </p:cNvPr>
          <p:cNvSpPr/>
          <p:nvPr/>
        </p:nvSpPr>
        <p:spPr>
          <a:xfrm rot="5400000">
            <a:off x="6338709" y="3100079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D928BBF-BAF0-4EE1-AF2F-4BD34CB524A9}"/>
              </a:ext>
            </a:extLst>
          </p:cNvPr>
          <p:cNvSpPr/>
          <p:nvPr/>
        </p:nvSpPr>
        <p:spPr>
          <a:xfrm rot="5400000">
            <a:off x="7407847" y="3119425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9C3E0D1-8F56-454D-B3C8-F16D5243F87D}"/>
              </a:ext>
            </a:extLst>
          </p:cNvPr>
          <p:cNvSpPr/>
          <p:nvPr/>
        </p:nvSpPr>
        <p:spPr>
          <a:xfrm rot="5400000">
            <a:off x="8436542" y="3133813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A1D3D45-DD5D-4AC9-A5E7-F4BF2A75950A}"/>
              </a:ext>
            </a:extLst>
          </p:cNvPr>
          <p:cNvSpPr/>
          <p:nvPr/>
        </p:nvSpPr>
        <p:spPr>
          <a:xfrm rot="5400000">
            <a:off x="9474958" y="3133813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6222161" y="5634540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7276377" y="5628478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8287932" y="5643890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074064" y="5654595"/>
            <a:ext cx="1511451" cy="476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6304647" y="6049072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high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7301713" y="6043010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est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8313268" y="6058422"/>
            <a:ext cx="113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moun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9156550" y="6069127"/>
            <a:ext cx="1511451" cy="476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tain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: 圓角 3">
            <a:extLst>
              <a:ext uri="{FF2B5EF4-FFF2-40B4-BE49-F238E27FC236}">
                <a16:creationId xmlns:a16="http://schemas.microsoft.com/office/drawing/2014/main" id="{55A02453-16CA-4C56-AAA0-1DE8BA5FED3D}"/>
              </a:ext>
            </a:extLst>
          </p:cNvPr>
          <p:cNvSpPr/>
          <p:nvPr/>
        </p:nvSpPr>
        <p:spPr>
          <a:xfrm>
            <a:off x="6357622" y="1936325"/>
            <a:ext cx="3966052" cy="5346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Reconstruction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A9299C03-3FC9-4844-84E3-347EBEF16C11}"/>
              </a:ext>
            </a:extLst>
          </p:cNvPr>
          <p:cNvCxnSpPr>
            <a:cxnSpLocks/>
          </p:cNvCxnSpPr>
          <p:nvPr/>
        </p:nvCxnSpPr>
        <p:spPr>
          <a:xfrm flipV="1">
            <a:off x="6718852" y="246602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86E4003D-F48C-4C6D-A8BD-76714F018845}"/>
              </a:ext>
            </a:extLst>
          </p:cNvPr>
          <p:cNvCxnSpPr>
            <a:cxnSpLocks/>
          </p:cNvCxnSpPr>
          <p:nvPr/>
        </p:nvCxnSpPr>
        <p:spPr>
          <a:xfrm flipV="1">
            <a:off x="7787990" y="246602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C87215BB-4B83-471A-8F2F-A7263B767F43}"/>
              </a:ext>
            </a:extLst>
          </p:cNvPr>
          <p:cNvCxnSpPr>
            <a:cxnSpLocks/>
          </p:cNvCxnSpPr>
          <p:nvPr/>
        </p:nvCxnSpPr>
        <p:spPr>
          <a:xfrm flipV="1">
            <a:off x="8810382" y="246602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BFF2F5C2-7825-410A-802D-6C3C4F7F8F8A}"/>
              </a:ext>
            </a:extLst>
          </p:cNvPr>
          <p:cNvCxnSpPr>
            <a:cxnSpLocks/>
          </p:cNvCxnSpPr>
          <p:nvPr/>
        </p:nvCxnSpPr>
        <p:spPr>
          <a:xfrm flipV="1">
            <a:off x="9862791" y="246602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217A2E5B-32DE-4CC0-9E98-834966D36D06}"/>
              </a:ext>
            </a:extLst>
          </p:cNvPr>
          <p:cNvCxnSpPr>
            <a:cxnSpLocks/>
          </p:cNvCxnSpPr>
          <p:nvPr/>
        </p:nvCxnSpPr>
        <p:spPr>
          <a:xfrm flipV="1">
            <a:off x="6714723" y="1584809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B9078604-5352-44FA-B43A-B561AA4FEBA6}"/>
              </a:ext>
            </a:extLst>
          </p:cNvPr>
          <p:cNvCxnSpPr>
            <a:cxnSpLocks/>
          </p:cNvCxnSpPr>
          <p:nvPr/>
        </p:nvCxnSpPr>
        <p:spPr>
          <a:xfrm flipV="1">
            <a:off x="7768940" y="1584809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FFD85C75-571A-410C-BFD4-793852FBF7B8}"/>
              </a:ext>
            </a:extLst>
          </p:cNvPr>
          <p:cNvCxnSpPr>
            <a:cxnSpLocks/>
          </p:cNvCxnSpPr>
          <p:nvPr/>
        </p:nvCxnSpPr>
        <p:spPr>
          <a:xfrm flipV="1">
            <a:off x="8789525" y="1584809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7CCB4A96-5F0D-444A-888A-DE4286FE15AE}"/>
              </a:ext>
            </a:extLst>
          </p:cNvPr>
          <p:cNvCxnSpPr>
            <a:cxnSpLocks/>
          </p:cNvCxnSpPr>
          <p:nvPr/>
        </p:nvCxnSpPr>
        <p:spPr>
          <a:xfrm flipV="1">
            <a:off x="9843741" y="1584809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字方塊 52"/>
          <p:cNvSpPr txBox="1"/>
          <p:nvPr/>
        </p:nvSpPr>
        <p:spPr>
          <a:xfrm>
            <a:off x="6130563" y="739266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7184779" y="733204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8196334" y="748616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8982466" y="759321"/>
            <a:ext cx="1511451" cy="476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213049" y="1153798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high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7210115" y="1147736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est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221670" y="1163148"/>
            <a:ext cx="113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moun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9064952" y="1173853"/>
            <a:ext cx="1511451" cy="476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tain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2076310" y="384566"/>
            <a:ext cx="356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3200" b="1" i="1" u="sng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Weird???</a:t>
            </a:r>
            <a:endParaRPr lang="zh-TW" altLang="en-US" sz="3200" b="1" i="1" u="sng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2272082" y="3939072"/>
            <a:ext cx="3629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If the embedding is language independent …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3518647" y="4806573"/>
            <a:ext cx="23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How to correctly reconstruct?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2272082" y="5628478"/>
            <a:ext cx="3629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There must be language information.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66" name="直線單箭頭接點 65"/>
          <p:cNvCxnSpPr/>
          <p:nvPr/>
        </p:nvCxnSpPr>
        <p:spPr>
          <a:xfrm>
            <a:off x="3047186" y="2807953"/>
            <a:ext cx="219091" cy="27810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>
          <a:xfrm>
            <a:off x="4073992" y="3326482"/>
            <a:ext cx="240203" cy="21887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endCxn id="17" idx="5"/>
          </p:cNvCxnSpPr>
          <p:nvPr/>
        </p:nvCxnSpPr>
        <p:spPr>
          <a:xfrm>
            <a:off x="5016120" y="2262432"/>
            <a:ext cx="245629" cy="20228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/>
          <p:nvPr/>
        </p:nvCxnSpPr>
        <p:spPr>
          <a:xfrm>
            <a:off x="3764420" y="1602309"/>
            <a:ext cx="147396" cy="22439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EB682E1C-1EEB-458A-8590-877FFF22C3B4}"/>
              </a:ext>
            </a:extLst>
          </p:cNvPr>
          <p:cNvSpPr txBox="1"/>
          <p:nvPr/>
        </p:nvSpPr>
        <p:spPr>
          <a:xfrm>
            <a:off x="7215168" y="74238"/>
            <a:ext cx="3361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https://arxiv.org/abs/2010.10041</a:t>
            </a:r>
          </a:p>
        </p:txBody>
      </p:sp>
    </p:spTree>
    <p:extLst>
      <p:ext uri="{BB962C8B-B14F-4D97-AF65-F5344CB8AC3E}">
        <p14:creationId xmlns:p14="http://schemas.microsoft.com/office/powerpoint/2010/main" val="175774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2" grpId="0"/>
      <p:bldP spid="63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圓角 3">
            <a:extLst>
              <a:ext uri="{FF2B5EF4-FFF2-40B4-BE49-F238E27FC236}">
                <a16:creationId xmlns:a16="http://schemas.microsoft.com/office/drawing/2014/main" id="{55A02453-16CA-4C56-AAA0-1DE8BA5FED3D}"/>
              </a:ext>
            </a:extLst>
          </p:cNvPr>
          <p:cNvSpPr/>
          <p:nvPr/>
        </p:nvSpPr>
        <p:spPr>
          <a:xfrm>
            <a:off x="6263174" y="4627214"/>
            <a:ext cx="3966052" cy="1171047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Multi-BERT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217A2E5B-32DE-4CC0-9E98-834966D36D06}"/>
              </a:ext>
            </a:extLst>
          </p:cNvPr>
          <p:cNvCxnSpPr>
            <a:cxnSpLocks/>
          </p:cNvCxnSpPr>
          <p:nvPr/>
        </p:nvCxnSpPr>
        <p:spPr>
          <a:xfrm flipV="1">
            <a:off x="6684096" y="5827035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B9078604-5352-44FA-B43A-B561AA4FEBA6}"/>
              </a:ext>
            </a:extLst>
          </p:cNvPr>
          <p:cNvCxnSpPr>
            <a:cxnSpLocks/>
          </p:cNvCxnSpPr>
          <p:nvPr/>
        </p:nvCxnSpPr>
        <p:spPr>
          <a:xfrm flipV="1">
            <a:off x="7738313" y="5827035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FFD85C75-571A-410C-BFD4-793852FBF7B8}"/>
              </a:ext>
            </a:extLst>
          </p:cNvPr>
          <p:cNvCxnSpPr>
            <a:cxnSpLocks/>
          </p:cNvCxnSpPr>
          <p:nvPr/>
        </p:nvCxnSpPr>
        <p:spPr>
          <a:xfrm flipV="1">
            <a:off x="8758898" y="5827035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7CCB4A96-5F0D-444A-888A-DE4286FE15AE}"/>
              </a:ext>
            </a:extLst>
          </p:cNvPr>
          <p:cNvCxnSpPr>
            <a:cxnSpLocks/>
          </p:cNvCxnSpPr>
          <p:nvPr/>
        </p:nvCxnSpPr>
        <p:spPr>
          <a:xfrm flipV="1">
            <a:off x="9813114" y="5827035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A9299C03-3FC9-4844-84E3-347EBEF16C11}"/>
              </a:ext>
            </a:extLst>
          </p:cNvPr>
          <p:cNvCxnSpPr>
            <a:cxnSpLocks/>
          </p:cNvCxnSpPr>
          <p:nvPr/>
        </p:nvCxnSpPr>
        <p:spPr>
          <a:xfrm flipV="1">
            <a:off x="6669175" y="427569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86E4003D-F48C-4C6D-A8BD-76714F018845}"/>
              </a:ext>
            </a:extLst>
          </p:cNvPr>
          <p:cNvCxnSpPr>
            <a:cxnSpLocks/>
          </p:cNvCxnSpPr>
          <p:nvPr/>
        </p:nvCxnSpPr>
        <p:spPr>
          <a:xfrm flipV="1">
            <a:off x="7738313" y="427569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C87215BB-4B83-471A-8F2F-A7263B767F43}"/>
              </a:ext>
            </a:extLst>
          </p:cNvPr>
          <p:cNvCxnSpPr>
            <a:cxnSpLocks/>
          </p:cNvCxnSpPr>
          <p:nvPr/>
        </p:nvCxnSpPr>
        <p:spPr>
          <a:xfrm flipV="1">
            <a:off x="8760705" y="427569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BFF2F5C2-7825-410A-802D-6C3C4F7F8F8A}"/>
              </a:ext>
            </a:extLst>
          </p:cNvPr>
          <p:cNvCxnSpPr>
            <a:cxnSpLocks/>
          </p:cNvCxnSpPr>
          <p:nvPr/>
        </p:nvCxnSpPr>
        <p:spPr>
          <a:xfrm flipV="1">
            <a:off x="9813114" y="427569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21D10737-A0B0-4CCC-89A7-9BB5A8A82FCE}"/>
              </a:ext>
            </a:extLst>
          </p:cNvPr>
          <p:cNvSpPr/>
          <p:nvPr/>
        </p:nvSpPr>
        <p:spPr>
          <a:xfrm rot="5400000">
            <a:off x="6289032" y="3764216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D928BBF-BAF0-4EE1-AF2F-4BD34CB524A9}"/>
              </a:ext>
            </a:extLst>
          </p:cNvPr>
          <p:cNvSpPr/>
          <p:nvPr/>
        </p:nvSpPr>
        <p:spPr>
          <a:xfrm rot="5400000">
            <a:off x="7358170" y="3783562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9C3E0D1-8F56-454D-B3C8-F16D5243F87D}"/>
              </a:ext>
            </a:extLst>
          </p:cNvPr>
          <p:cNvSpPr/>
          <p:nvPr/>
        </p:nvSpPr>
        <p:spPr>
          <a:xfrm rot="5400000">
            <a:off x="8386865" y="3797950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A1D3D45-DD5D-4AC9-A5E7-F4BF2A75950A}"/>
              </a:ext>
            </a:extLst>
          </p:cNvPr>
          <p:cNvSpPr/>
          <p:nvPr/>
        </p:nvSpPr>
        <p:spPr>
          <a:xfrm rot="5400000">
            <a:off x="9425281" y="3797950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4" name="矩形: 圓角 3">
            <a:extLst>
              <a:ext uri="{FF2B5EF4-FFF2-40B4-BE49-F238E27FC236}">
                <a16:creationId xmlns:a16="http://schemas.microsoft.com/office/drawing/2014/main" id="{55A02453-16CA-4C56-AAA0-1DE8BA5FED3D}"/>
              </a:ext>
            </a:extLst>
          </p:cNvPr>
          <p:cNvSpPr/>
          <p:nvPr/>
        </p:nvSpPr>
        <p:spPr>
          <a:xfrm>
            <a:off x="6310559" y="1437818"/>
            <a:ext cx="3966052" cy="5346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Reconstruction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A9299C03-3FC9-4844-84E3-347EBEF16C11}"/>
              </a:ext>
            </a:extLst>
          </p:cNvPr>
          <p:cNvCxnSpPr>
            <a:cxnSpLocks/>
          </p:cNvCxnSpPr>
          <p:nvPr/>
        </p:nvCxnSpPr>
        <p:spPr>
          <a:xfrm flipV="1">
            <a:off x="6671789" y="196751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86E4003D-F48C-4C6D-A8BD-76714F018845}"/>
              </a:ext>
            </a:extLst>
          </p:cNvPr>
          <p:cNvCxnSpPr>
            <a:cxnSpLocks/>
          </p:cNvCxnSpPr>
          <p:nvPr/>
        </p:nvCxnSpPr>
        <p:spPr>
          <a:xfrm flipV="1">
            <a:off x="7740927" y="196751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C87215BB-4B83-471A-8F2F-A7263B767F43}"/>
              </a:ext>
            </a:extLst>
          </p:cNvPr>
          <p:cNvCxnSpPr>
            <a:cxnSpLocks/>
          </p:cNvCxnSpPr>
          <p:nvPr/>
        </p:nvCxnSpPr>
        <p:spPr>
          <a:xfrm flipV="1">
            <a:off x="8763319" y="196751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BFF2F5C2-7825-410A-802D-6C3C4F7F8F8A}"/>
              </a:ext>
            </a:extLst>
          </p:cNvPr>
          <p:cNvCxnSpPr>
            <a:cxnSpLocks/>
          </p:cNvCxnSpPr>
          <p:nvPr/>
        </p:nvCxnSpPr>
        <p:spPr>
          <a:xfrm flipV="1">
            <a:off x="9815728" y="196751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217A2E5B-32DE-4CC0-9E98-834966D36D06}"/>
              </a:ext>
            </a:extLst>
          </p:cNvPr>
          <p:cNvCxnSpPr>
            <a:cxnSpLocks/>
          </p:cNvCxnSpPr>
          <p:nvPr/>
        </p:nvCxnSpPr>
        <p:spPr>
          <a:xfrm flipV="1">
            <a:off x="6667660" y="108630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B9078604-5352-44FA-B43A-B561AA4FEBA6}"/>
              </a:ext>
            </a:extLst>
          </p:cNvPr>
          <p:cNvCxnSpPr>
            <a:cxnSpLocks/>
          </p:cNvCxnSpPr>
          <p:nvPr/>
        </p:nvCxnSpPr>
        <p:spPr>
          <a:xfrm flipV="1">
            <a:off x="7721877" y="108630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FFD85C75-571A-410C-BFD4-793852FBF7B8}"/>
              </a:ext>
            </a:extLst>
          </p:cNvPr>
          <p:cNvCxnSpPr>
            <a:cxnSpLocks/>
          </p:cNvCxnSpPr>
          <p:nvPr/>
        </p:nvCxnSpPr>
        <p:spPr>
          <a:xfrm flipV="1">
            <a:off x="8742462" y="108630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7CCB4A96-5F0D-444A-888A-DE4286FE15AE}"/>
              </a:ext>
            </a:extLst>
          </p:cNvPr>
          <p:cNvCxnSpPr>
            <a:cxnSpLocks/>
          </p:cNvCxnSpPr>
          <p:nvPr/>
        </p:nvCxnSpPr>
        <p:spPr>
          <a:xfrm flipV="1">
            <a:off x="9796678" y="108630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字方塊 52"/>
          <p:cNvSpPr txBox="1"/>
          <p:nvPr/>
        </p:nvSpPr>
        <p:spPr>
          <a:xfrm>
            <a:off x="6130528" y="619528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7210265" y="581320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8241944" y="595863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9031496" y="607267"/>
            <a:ext cx="1511451" cy="476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貓</a:t>
            </a:r>
          </a:p>
        </p:txBody>
      </p:sp>
      <p:sp>
        <p:nvSpPr>
          <p:cNvPr id="61" name="文字方塊 60"/>
          <p:cNvSpPr txBox="1"/>
          <p:nvPr/>
        </p:nvSpPr>
        <p:spPr>
          <a:xfrm>
            <a:off x="2076310" y="384566"/>
            <a:ext cx="356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3200" b="1" i="1" u="sng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Where is Language?</a:t>
            </a:r>
            <a:endParaRPr lang="zh-TW" altLang="en-US" sz="3200" b="1" i="1" u="sng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65" name="直線單箭頭接點 64"/>
          <p:cNvCxnSpPr/>
          <p:nvPr/>
        </p:nvCxnSpPr>
        <p:spPr>
          <a:xfrm flipH="1" flipV="1">
            <a:off x="3622470" y="4946659"/>
            <a:ext cx="577988" cy="40390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橢圓 66"/>
          <p:cNvSpPr/>
          <p:nvPr/>
        </p:nvSpPr>
        <p:spPr>
          <a:xfrm rot="10190157">
            <a:off x="3537996" y="4801229"/>
            <a:ext cx="134608" cy="134608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8" name="橢圓 67"/>
          <p:cNvSpPr/>
          <p:nvPr/>
        </p:nvSpPr>
        <p:spPr>
          <a:xfrm rot="10190157">
            <a:off x="4162143" y="5355517"/>
            <a:ext cx="134608" cy="13460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188989" y="4139015"/>
            <a:ext cx="156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Average of Chinese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4262876" y="5422822"/>
            <a:ext cx="156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Average of English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4893465" y="175020"/>
            <a:ext cx="559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This work is done by 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劉記良、許宗嫄、莊永松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21D10737-A0B0-4CCC-89A7-9BB5A8A82FCE}"/>
              </a:ext>
            </a:extLst>
          </p:cNvPr>
          <p:cNvSpPr/>
          <p:nvPr/>
        </p:nvSpPr>
        <p:spPr>
          <a:xfrm rot="5400000">
            <a:off x="3161088" y="5523801"/>
            <a:ext cx="760287" cy="19520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6" name="文字方塊 75"/>
          <p:cNvSpPr txBox="1"/>
          <p:nvPr/>
        </p:nvSpPr>
        <p:spPr>
          <a:xfrm>
            <a:off x="6157562" y="6110836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there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" name="文字方塊 76"/>
          <p:cNvSpPr txBox="1"/>
          <p:nvPr/>
        </p:nvSpPr>
        <p:spPr>
          <a:xfrm>
            <a:off x="7225382" y="6110835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is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8246200" y="6112731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9284919" y="6149777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cat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21D10737-A0B0-4CCC-89A7-9BB5A8A82FCE}"/>
              </a:ext>
            </a:extLst>
          </p:cNvPr>
          <p:cNvSpPr/>
          <p:nvPr/>
        </p:nvSpPr>
        <p:spPr>
          <a:xfrm rot="5400000">
            <a:off x="6292603" y="2661626"/>
            <a:ext cx="760287" cy="19520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21D10737-A0B0-4CCC-89A7-9BB5A8A82FCE}"/>
              </a:ext>
            </a:extLst>
          </p:cNvPr>
          <p:cNvSpPr/>
          <p:nvPr/>
        </p:nvSpPr>
        <p:spPr>
          <a:xfrm rot="5400000">
            <a:off x="7361151" y="2661626"/>
            <a:ext cx="760287" cy="19520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21D10737-A0B0-4CCC-89A7-9BB5A8A82FCE}"/>
              </a:ext>
            </a:extLst>
          </p:cNvPr>
          <p:cNvSpPr/>
          <p:nvPr/>
        </p:nvSpPr>
        <p:spPr>
          <a:xfrm rot="5400000">
            <a:off x="8377669" y="2661626"/>
            <a:ext cx="760287" cy="19520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21D10737-A0B0-4CCC-89A7-9BB5A8A82FCE}"/>
              </a:ext>
            </a:extLst>
          </p:cNvPr>
          <p:cNvSpPr/>
          <p:nvPr/>
        </p:nvSpPr>
        <p:spPr>
          <a:xfrm rot="5400000">
            <a:off x="9440121" y="2661626"/>
            <a:ext cx="760287" cy="19520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428919" y="3045172"/>
            <a:ext cx="4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+</a:t>
            </a:r>
            <a:endParaRPr lang="zh-TW" altLang="en-US" sz="2800" b="1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5" name="文字方塊 84"/>
          <p:cNvSpPr txBox="1"/>
          <p:nvPr/>
        </p:nvSpPr>
        <p:spPr>
          <a:xfrm>
            <a:off x="7479709" y="3045172"/>
            <a:ext cx="4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+</a:t>
            </a:r>
            <a:endParaRPr lang="zh-TW" altLang="en-US" sz="2800" b="1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8512228" y="3045172"/>
            <a:ext cx="4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+</a:t>
            </a:r>
            <a:endParaRPr lang="zh-TW" altLang="en-US" sz="2800" b="1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7" name="文字方塊 86"/>
          <p:cNvSpPr txBox="1"/>
          <p:nvPr/>
        </p:nvSpPr>
        <p:spPr>
          <a:xfrm>
            <a:off x="9587621" y="3045172"/>
            <a:ext cx="4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+</a:t>
            </a:r>
            <a:endParaRPr lang="zh-TW" altLang="en-US" sz="2800" b="1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3805733" y="2800641"/>
            <a:ext cx="724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魚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2791831" y="2223374"/>
            <a:ext cx="98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兔</a:t>
            </a:r>
          </a:p>
        </p:txBody>
      </p:sp>
      <p:sp>
        <p:nvSpPr>
          <p:cNvPr id="90" name="文字方塊 89"/>
          <p:cNvSpPr txBox="1"/>
          <p:nvPr/>
        </p:nvSpPr>
        <p:spPr>
          <a:xfrm>
            <a:off x="3184381" y="1346946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</a:t>
            </a:r>
          </a:p>
        </p:txBody>
      </p:sp>
      <p:sp>
        <p:nvSpPr>
          <p:cNvPr id="91" name="文字方塊 90"/>
          <p:cNvSpPr txBox="1"/>
          <p:nvPr/>
        </p:nvSpPr>
        <p:spPr>
          <a:xfrm>
            <a:off x="4416543" y="1992541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游</a:t>
            </a:r>
          </a:p>
        </p:txBody>
      </p:sp>
      <p:grpSp>
        <p:nvGrpSpPr>
          <p:cNvPr id="92" name="群組 91"/>
          <p:cNvGrpSpPr/>
          <p:nvPr/>
        </p:nvGrpSpPr>
        <p:grpSpPr>
          <a:xfrm>
            <a:off x="2962191" y="1501209"/>
            <a:ext cx="2086581" cy="1883523"/>
            <a:chOff x="5832940" y="2526556"/>
            <a:chExt cx="2086581" cy="1883523"/>
          </a:xfrm>
        </p:grpSpPr>
        <p:sp>
          <p:nvSpPr>
            <p:cNvPr id="93" name="橢圓 92"/>
            <p:cNvSpPr/>
            <p:nvPr/>
          </p:nvSpPr>
          <p:spPr>
            <a:xfrm rot="5400000">
              <a:off x="6854942" y="4275471"/>
              <a:ext cx="134608" cy="134608"/>
            </a:xfrm>
            <a:prstGeom prst="ellipse">
              <a:avLst/>
            </a:prstGeom>
            <a:ln w="19050"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94" name="橢圓 93"/>
            <p:cNvSpPr/>
            <p:nvPr/>
          </p:nvSpPr>
          <p:spPr>
            <a:xfrm rot="5400000">
              <a:off x="5832940" y="3735156"/>
              <a:ext cx="134608" cy="134608"/>
            </a:xfrm>
            <a:prstGeom prst="ellipse">
              <a:avLst/>
            </a:prstGeom>
            <a:ln w="19050"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95" name="橢圓 94"/>
            <p:cNvSpPr/>
            <p:nvPr/>
          </p:nvSpPr>
          <p:spPr>
            <a:xfrm rot="5400000">
              <a:off x="6554175" y="2526556"/>
              <a:ext cx="134608" cy="134608"/>
            </a:xfrm>
            <a:prstGeom prst="ellipse">
              <a:avLst/>
            </a:prstGeom>
            <a:ln w="19050">
              <a:solidFill>
                <a:srgbClr val="0000FF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96" name="橢圓 95"/>
            <p:cNvSpPr/>
            <p:nvPr/>
          </p:nvSpPr>
          <p:spPr>
            <a:xfrm rot="5400000">
              <a:off x="7784913" y="3194380"/>
              <a:ext cx="134608" cy="134608"/>
            </a:xfrm>
            <a:prstGeom prst="ellipse">
              <a:avLst/>
            </a:prstGeom>
            <a:ln w="19050">
              <a:solidFill>
                <a:srgbClr val="0000FF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sp>
        <p:nvSpPr>
          <p:cNvPr id="97" name="橢圓 96"/>
          <p:cNvSpPr/>
          <p:nvPr/>
        </p:nvSpPr>
        <p:spPr>
          <a:xfrm rot="10190157">
            <a:off x="4257654" y="3506372"/>
            <a:ext cx="134608" cy="13460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98" name="橢圓 97"/>
          <p:cNvSpPr/>
          <p:nvPr/>
        </p:nvSpPr>
        <p:spPr>
          <a:xfrm rot="10190157">
            <a:off x="3200760" y="3032715"/>
            <a:ext cx="134608" cy="13460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99" name="橢圓 98"/>
          <p:cNvSpPr/>
          <p:nvPr/>
        </p:nvSpPr>
        <p:spPr>
          <a:xfrm rot="10190157">
            <a:off x="3850805" y="1777800"/>
            <a:ext cx="134608" cy="13460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00" name="橢圓 99"/>
          <p:cNvSpPr/>
          <p:nvPr/>
        </p:nvSpPr>
        <p:spPr>
          <a:xfrm rot="10190157">
            <a:off x="5249686" y="2435862"/>
            <a:ext cx="134608" cy="13460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4902720" y="2628451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swim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" name="文字方塊 101"/>
          <p:cNvSpPr txBox="1"/>
          <p:nvPr/>
        </p:nvSpPr>
        <p:spPr>
          <a:xfrm>
            <a:off x="3939981" y="1354860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jump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" name="文字方塊 102"/>
          <p:cNvSpPr txBox="1"/>
          <p:nvPr/>
        </p:nvSpPr>
        <p:spPr>
          <a:xfrm>
            <a:off x="2170008" y="2891861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rabbit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" name="文字方塊 103"/>
          <p:cNvSpPr txBox="1"/>
          <p:nvPr/>
        </p:nvSpPr>
        <p:spPr>
          <a:xfrm>
            <a:off x="4431982" y="3311755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fish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5" name="直線單箭頭接點 104"/>
          <p:cNvCxnSpPr/>
          <p:nvPr/>
        </p:nvCxnSpPr>
        <p:spPr>
          <a:xfrm>
            <a:off x="3047186" y="2807953"/>
            <a:ext cx="219091" cy="27810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/>
          <p:cNvCxnSpPr/>
          <p:nvPr/>
        </p:nvCxnSpPr>
        <p:spPr>
          <a:xfrm>
            <a:off x="4073992" y="3326482"/>
            <a:ext cx="240203" cy="21887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單箭頭接點 106"/>
          <p:cNvCxnSpPr>
            <a:endCxn id="100" idx="5"/>
          </p:cNvCxnSpPr>
          <p:nvPr/>
        </p:nvCxnSpPr>
        <p:spPr>
          <a:xfrm>
            <a:off x="5016120" y="2262432"/>
            <a:ext cx="245629" cy="20228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/>
          <p:nvPr/>
        </p:nvCxnSpPr>
        <p:spPr>
          <a:xfrm>
            <a:off x="3764420" y="1602309"/>
            <a:ext cx="147396" cy="22439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17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3" grpId="0"/>
      <p:bldP spid="54" grpId="0"/>
      <p:bldP spid="55" grpId="0"/>
      <p:bldP spid="56" grpId="0"/>
      <p:bldP spid="67" grpId="0" animBg="1"/>
      <p:bldP spid="68" grpId="0" animBg="1"/>
      <p:bldP spid="3" grpId="0"/>
      <p:bldP spid="70" grpId="0"/>
      <p:bldP spid="75" grpId="0" animBg="1"/>
      <p:bldP spid="81" grpId="0" animBg="1"/>
      <p:bldP spid="82" grpId="0" animBg="1"/>
      <p:bldP spid="83" grpId="0" animBg="1"/>
      <p:bldP spid="84" grpId="0" animBg="1"/>
      <p:bldP spid="4" grpId="0"/>
      <p:bldP spid="85" grpId="0"/>
      <p:bldP spid="86" grpId="0"/>
      <p:bldP spid="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字方塊 60"/>
          <p:cNvSpPr txBox="1"/>
          <p:nvPr/>
        </p:nvSpPr>
        <p:spPr>
          <a:xfrm>
            <a:off x="2076310" y="384566"/>
            <a:ext cx="356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3200" b="1" i="1" u="sng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If this is true …</a:t>
            </a:r>
            <a:endParaRPr lang="zh-TW" altLang="en-US" sz="3200" b="1" i="1" u="sng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65" name="直線單箭頭接點 64"/>
          <p:cNvCxnSpPr/>
          <p:nvPr/>
        </p:nvCxnSpPr>
        <p:spPr>
          <a:xfrm flipH="1" flipV="1">
            <a:off x="7952975" y="2331790"/>
            <a:ext cx="577988" cy="40390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橢圓 66"/>
          <p:cNvSpPr/>
          <p:nvPr/>
        </p:nvSpPr>
        <p:spPr>
          <a:xfrm rot="10190157">
            <a:off x="7868501" y="2186360"/>
            <a:ext cx="134608" cy="134608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8" name="橢圓 67"/>
          <p:cNvSpPr/>
          <p:nvPr/>
        </p:nvSpPr>
        <p:spPr>
          <a:xfrm rot="10190157">
            <a:off x="8492648" y="2740648"/>
            <a:ext cx="134608" cy="13460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519494" y="1524146"/>
            <a:ext cx="156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Average of Chinese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8593381" y="2807953"/>
            <a:ext cx="156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Average of English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4893465" y="175020"/>
            <a:ext cx="559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This work is done by 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劉記良、許宗嫄、莊永松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21D10737-A0B0-4CCC-89A7-9BB5A8A82FCE}"/>
              </a:ext>
            </a:extLst>
          </p:cNvPr>
          <p:cNvSpPr/>
          <p:nvPr/>
        </p:nvSpPr>
        <p:spPr>
          <a:xfrm rot="5400000">
            <a:off x="7491593" y="2908932"/>
            <a:ext cx="760287" cy="19520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3805733" y="2800641"/>
            <a:ext cx="724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魚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2791831" y="2223374"/>
            <a:ext cx="98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兔</a:t>
            </a:r>
          </a:p>
        </p:txBody>
      </p:sp>
      <p:sp>
        <p:nvSpPr>
          <p:cNvPr id="90" name="文字方塊 89"/>
          <p:cNvSpPr txBox="1"/>
          <p:nvPr/>
        </p:nvSpPr>
        <p:spPr>
          <a:xfrm>
            <a:off x="3184381" y="1346946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</a:t>
            </a:r>
          </a:p>
        </p:txBody>
      </p:sp>
      <p:sp>
        <p:nvSpPr>
          <p:cNvPr id="91" name="文字方塊 90"/>
          <p:cNvSpPr txBox="1"/>
          <p:nvPr/>
        </p:nvSpPr>
        <p:spPr>
          <a:xfrm>
            <a:off x="4416543" y="1992541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游</a:t>
            </a:r>
          </a:p>
        </p:txBody>
      </p:sp>
      <p:grpSp>
        <p:nvGrpSpPr>
          <p:cNvPr id="92" name="群組 91"/>
          <p:cNvGrpSpPr/>
          <p:nvPr/>
        </p:nvGrpSpPr>
        <p:grpSpPr>
          <a:xfrm>
            <a:off x="2962191" y="1501209"/>
            <a:ext cx="2086581" cy="1883523"/>
            <a:chOff x="5832940" y="2526556"/>
            <a:chExt cx="2086581" cy="1883523"/>
          </a:xfrm>
        </p:grpSpPr>
        <p:sp>
          <p:nvSpPr>
            <p:cNvPr id="93" name="橢圓 92"/>
            <p:cNvSpPr/>
            <p:nvPr/>
          </p:nvSpPr>
          <p:spPr>
            <a:xfrm rot="5400000">
              <a:off x="6854942" y="4275471"/>
              <a:ext cx="134608" cy="134608"/>
            </a:xfrm>
            <a:prstGeom prst="ellipse">
              <a:avLst/>
            </a:prstGeom>
            <a:ln w="19050"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94" name="橢圓 93"/>
            <p:cNvSpPr/>
            <p:nvPr/>
          </p:nvSpPr>
          <p:spPr>
            <a:xfrm rot="5400000">
              <a:off x="5832940" y="3735156"/>
              <a:ext cx="134608" cy="134608"/>
            </a:xfrm>
            <a:prstGeom prst="ellipse">
              <a:avLst/>
            </a:prstGeom>
            <a:ln w="19050"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95" name="橢圓 94"/>
            <p:cNvSpPr/>
            <p:nvPr/>
          </p:nvSpPr>
          <p:spPr>
            <a:xfrm rot="5400000">
              <a:off x="6554175" y="2526556"/>
              <a:ext cx="134608" cy="134608"/>
            </a:xfrm>
            <a:prstGeom prst="ellipse">
              <a:avLst/>
            </a:prstGeom>
            <a:ln w="19050">
              <a:solidFill>
                <a:srgbClr val="0000FF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96" name="橢圓 95"/>
            <p:cNvSpPr/>
            <p:nvPr/>
          </p:nvSpPr>
          <p:spPr>
            <a:xfrm rot="5400000">
              <a:off x="7784913" y="3194380"/>
              <a:ext cx="134608" cy="134608"/>
            </a:xfrm>
            <a:prstGeom prst="ellipse">
              <a:avLst/>
            </a:prstGeom>
            <a:ln w="19050">
              <a:solidFill>
                <a:srgbClr val="0000FF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sp>
        <p:nvSpPr>
          <p:cNvPr id="97" name="橢圓 96"/>
          <p:cNvSpPr/>
          <p:nvPr/>
        </p:nvSpPr>
        <p:spPr>
          <a:xfrm rot="10190157">
            <a:off x="4257654" y="3506372"/>
            <a:ext cx="134608" cy="13460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98" name="橢圓 97"/>
          <p:cNvSpPr/>
          <p:nvPr/>
        </p:nvSpPr>
        <p:spPr>
          <a:xfrm rot="10190157">
            <a:off x="3200760" y="3032715"/>
            <a:ext cx="134608" cy="13460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99" name="橢圓 98"/>
          <p:cNvSpPr/>
          <p:nvPr/>
        </p:nvSpPr>
        <p:spPr>
          <a:xfrm rot="10190157">
            <a:off x="3850805" y="1777800"/>
            <a:ext cx="134608" cy="13460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00" name="橢圓 99"/>
          <p:cNvSpPr/>
          <p:nvPr/>
        </p:nvSpPr>
        <p:spPr>
          <a:xfrm rot="10190157">
            <a:off x="5249686" y="2435862"/>
            <a:ext cx="134608" cy="13460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4902720" y="2628451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swim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" name="文字方塊 101"/>
          <p:cNvSpPr txBox="1"/>
          <p:nvPr/>
        </p:nvSpPr>
        <p:spPr>
          <a:xfrm>
            <a:off x="3939981" y="1354860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jump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" name="文字方塊 102"/>
          <p:cNvSpPr txBox="1"/>
          <p:nvPr/>
        </p:nvSpPr>
        <p:spPr>
          <a:xfrm>
            <a:off x="2170008" y="2891861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rabbit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" name="文字方塊 103"/>
          <p:cNvSpPr txBox="1"/>
          <p:nvPr/>
        </p:nvSpPr>
        <p:spPr>
          <a:xfrm>
            <a:off x="4431982" y="3311755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fish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5" name="直線單箭頭接點 104"/>
          <p:cNvCxnSpPr/>
          <p:nvPr/>
        </p:nvCxnSpPr>
        <p:spPr>
          <a:xfrm>
            <a:off x="3047186" y="2807953"/>
            <a:ext cx="219091" cy="27810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/>
          <p:cNvCxnSpPr/>
          <p:nvPr/>
        </p:nvCxnSpPr>
        <p:spPr>
          <a:xfrm>
            <a:off x="4073992" y="3326482"/>
            <a:ext cx="240203" cy="21887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單箭頭接點 106"/>
          <p:cNvCxnSpPr>
            <a:endCxn id="100" idx="5"/>
          </p:cNvCxnSpPr>
          <p:nvPr/>
        </p:nvCxnSpPr>
        <p:spPr>
          <a:xfrm>
            <a:off x="5016120" y="2262432"/>
            <a:ext cx="245629" cy="20228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/>
          <p:nvPr/>
        </p:nvCxnSpPr>
        <p:spPr>
          <a:xfrm>
            <a:off x="3764420" y="1602309"/>
            <a:ext cx="147396" cy="22439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7309191" y="2747258"/>
                <a:ext cx="3811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zh-TW" alt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x</a:t>
                </a:r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191" y="2747258"/>
                <a:ext cx="381195" cy="430887"/>
              </a:xfrm>
              <a:prstGeom prst="rect">
                <a:avLst/>
              </a:prstGeom>
              <a:blipFill>
                <a:blip r:embed="rId2"/>
                <a:stretch>
                  <a:fillRect t="-24286" r="-55556" b="-5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圖片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020" y="4244229"/>
            <a:ext cx="8763000" cy="1457325"/>
          </a:xfrm>
          <a:prstGeom prst="rect">
            <a:avLst/>
          </a:prstGeom>
        </p:spPr>
      </p:pic>
      <p:sp>
        <p:nvSpPr>
          <p:cNvPr id="35" name="文字方塊 34">
            <a:extLst>
              <a:ext uri="{FF2B5EF4-FFF2-40B4-BE49-F238E27FC236}">
                <a16:creationId xmlns:a16="http://schemas.microsoft.com/office/drawing/2014/main" id="{6E68E492-7D82-4311-9CDA-3F37348D50BD}"/>
              </a:ext>
            </a:extLst>
          </p:cNvPr>
          <p:cNvSpPr txBox="1"/>
          <p:nvPr/>
        </p:nvSpPr>
        <p:spPr>
          <a:xfrm>
            <a:off x="3284927" y="5798225"/>
            <a:ext cx="575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Unsupervised token-level translation</a:t>
            </a:r>
            <a:r>
              <a: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  <a:sym typeface="Wingdings" panose="05000000000000000000" pitchFamily="2" charset="2"/>
              </a:rPr>
              <a:t>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E0DB26C-0B14-4C7C-9950-1EC5CFBD5A4D}"/>
              </a:ext>
            </a:extLst>
          </p:cNvPr>
          <p:cNvSpPr txBox="1"/>
          <p:nvPr/>
        </p:nvSpPr>
        <p:spPr>
          <a:xfrm>
            <a:off x="7130105" y="431814"/>
            <a:ext cx="3361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https://arxiv.org/abs/2010.10041</a:t>
            </a:r>
          </a:p>
        </p:txBody>
      </p:sp>
    </p:spTree>
    <p:extLst>
      <p:ext uri="{BB962C8B-B14F-4D97-AF65-F5344CB8AC3E}">
        <p14:creationId xmlns:p14="http://schemas.microsoft.com/office/powerpoint/2010/main" val="10255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3D33BBF-29DC-464E-B63B-2209882C7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71629"/>
            <a:ext cx="9144000" cy="2719271"/>
          </a:xfrm>
          <a:prstGeom prst="rect">
            <a:avLst/>
          </a:prstGeom>
        </p:spPr>
      </p:pic>
      <p:sp>
        <p:nvSpPr>
          <p:cNvPr id="10" name="圓角矩形 41">
            <a:extLst>
              <a:ext uri="{FF2B5EF4-FFF2-40B4-BE49-F238E27FC236}">
                <a16:creationId xmlns:a16="http://schemas.microsoft.com/office/drawing/2014/main" id="{0583AF26-14AF-408D-B4FC-0D6854FD8C40}"/>
              </a:ext>
            </a:extLst>
          </p:cNvPr>
          <p:cNvSpPr/>
          <p:nvPr/>
        </p:nvSpPr>
        <p:spPr>
          <a:xfrm>
            <a:off x="1687942" y="2293850"/>
            <a:ext cx="8843348" cy="62748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6FD0459-75BB-45D6-A05B-1D8C476C05D9}"/>
              </a:ext>
            </a:extLst>
          </p:cNvPr>
          <p:cNvSpPr txBox="1"/>
          <p:nvPr/>
        </p:nvSpPr>
        <p:spPr>
          <a:xfrm>
            <a:off x="4893465" y="175020"/>
            <a:ext cx="559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This work is done by 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劉記良、許宗嫄、莊永松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7E5BF64E-6945-4D7E-AF99-080D5967D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020" y="4244229"/>
            <a:ext cx="8763000" cy="1457325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0559D990-00E3-4389-B353-536C4B32A095}"/>
              </a:ext>
            </a:extLst>
          </p:cNvPr>
          <p:cNvSpPr txBox="1"/>
          <p:nvPr/>
        </p:nvSpPr>
        <p:spPr>
          <a:xfrm>
            <a:off x="3284927" y="5798225"/>
            <a:ext cx="575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Unsupervised token-level translation</a:t>
            </a:r>
            <a:r>
              <a: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  <a:sym typeface="Wingdings" panose="05000000000000000000" pitchFamily="2" charset="2"/>
              </a:rPr>
              <a:t>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0C8D28E-6F35-45E4-B4BF-8F7F24DC7D41}"/>
              </a:ext>
            </a:extLst>
          </p:cNvPr>
          <p:cNvSpPr txBox="1"/>
          <p:nvPr/>
        </p:nvSpPr>
        <p:spPr>
          <a:xfrm>
            <a:off x="7130105" y="431814"/>
            <a:ext cx="3361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https://arxiv.org/abs/2010.10041</a:t>
            </a:r>
          </a:p>
        </p:txBody>
      </p:sp>
    </p:spTree>
    <p:extLst>
      <p:ext uri="{BB962C8B-B14F-4D97-AF65-F5344CB8AC3E}">
        <p14:creationId xmlns:p14="http://schemas.microsoft.com/office/powerpoint/2010/main" val="192736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F717B6-195E-31BD-382C-77F41003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230FDD-7A9B-A7BF-D243-317CC889A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21D684E-370D-89DF-2AA0-7CE38459668C}"/>
              </a:ext>
            </a:extLst>
          </p:cNvPr>
          <p:cNvSpPr txBox="1"/>
          <p:nvPr/>
        </p:nvSpPr>
        <p:spPr>
          <a:xfrm>
            <a:off x="2348213" y="5383498"/>
            <a:ext cx="9327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On the Language Neutrality of Pre-trained Multilingual Representations</a:t>
            </a:r>
          </a:p>
          <a:p>
            <a:pPr>
              <a:defRPr/>
            </a:pPr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https://arxiv.org/abs/2004.05160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1C2A58B-86DD-87EE-B81E-06723FA3E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32" y="1097280"/>
            <a:ext cx="7685171" cy="39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5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3EF268-AB91-9F45-8269-F9EE8F276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CADD26-1FDE-B4BF-E0D0-B48CB0038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BADAC90-EBC6-6548-90B4-7EF9984A4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71" y="1405964"/>
            <a:ext cx="11151129" cy="3754972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3BB1BFE-373C-F714-76D0-612988BBD878}"/>
              </a:ext>
            </a:extLst>
          </p:cNvPr>
          <p:cNvSpPr txBox="1"/>
          <p:nvPr/>
        </p:nvSpPr>
        <p:spPr>
          <a:xfrm>
            <a:off x="5997526" y="537257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It’s not Greek to </a:t>
            </a:r>
            <a:r>
              <a:rPr lang="en-US" altLang="zh-TW" dirty="0" err="1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mBERT</a:t>
            </a:r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: Inducing Word-Level Translations from Multilingual BERT</a:t>
            </a:r>
            <a:endParaRPr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85A99A5-2366-C91D-7888-FEDF414BB4BA}"/>
              </a:ext>
            </a:extLst>
          </p:cNvPr>
          <p:cNvSpPr txBox="1"/>
          <p:nvPr/>
        </p:nvSpPr>
        <p:spPr>
          <a:xfrm>
            <a:off x="7093077" y="59425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https://arxiv.org/abs/2010.08275</a:t>
            </a:r>
          </a:p>
        </p:txBody>
      </p:sp>
    </p:spTree>
    <p:extLst>
      <p:ext uri="{BB962C8B-B14F-4D97-AF65-F5344CB8AC3E}">
        <p14:creationId xmlns:p14="http://schemas.microsoft.com/office/powerpoint/2010/main" val="211088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4139BA-1021-463D-B4D0-9013C96B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Zero-shot Cross-lingual Transfer 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4F1F3E7A-04F2-4498-AE0A-6BFBB3FE5C65}"/>
              </a:ext>
            </a:extLst>
          </p:cNvPr>
          <p:cNvGrpSpPr/>
          <p:nvPr/>
        </p:nvGrpSpPr>
        <p:grpSpPr>
          <a:xfrm>
            <a:off x="2419526" y="3443779"/>
            <a:ext cx="2598751" cy="557859"/>
            <a:chOff x="1047668" y="4103413"/>
            <a:chExt cx="3151052" cy="351516"/>
          </a:xfrm>
        </p:grpSpPr>
        <p:cxnSp>
          <p:nvCxnSpPr>
            <p:cNvPr id="5" name="直線單箭頭接點 4">
              <a:extLst>
                <a:ext uri="{FF2B5EF4-FFF2-40B4-BE49-F238E27FC236}">
                  <a16:creationId xmlns:a16="http://schemas.microsoft.com/office/drawing/2014/main" id="{AE1D7BFA-F1E1-4302-8F3E-9CF9E25B3D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7668" y="4103413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單箭頭接點 5">
              <a:extLst>
                <a:ext uri="{FF2B5EF4-FFF2-40B4-BE49-F238E27FC236}">
                  <a16:creationId xmlns:a16="http://schemas.microsoft.com/office/drawing/2014/main" id="{EE5471E0-0A1D-4B39-8F32-58F6DF69A0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3919" y="4103413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5E25B5C4-9CA0-4AC9-9E8E-D154994EA8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4504" y="4103413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DEF8B442-F28B-4EB4-922B-FE669634FF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8720" y="4103413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65FD15D0-B588-489D-B59C-7F3420DD5396}"/>
              </a:ext>
            </a:extLst>
          </p:cNvPr>
          <p:cNvCxnSpPr>
            <a:cxnSpLocks/>
          </p:cNvCxnSpPr>
          <p:nvPr/>
        </p:nvCxnSpPr>
        <p:spPr>
          <a:xfrm flipV="1">
            <a:off x="2422509" y="532951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7AAF77E2-1C44-4FEC-BECA-176E25A638D6}"/>
              </a:ext>
            </a:extLst>
          </p:cNvPr>
          <p:cNvCxnSpPr>
            <a:cxnSpLocks/>
          </p:cNvCxnSpPr>
          <p:nvPr/>
        </p:nvCxnSpPr>
        <p:spPr>
          <a:xfrm flipV="1">
            <a:off x="2407588" y="4273475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1E99415F-E17F-4734-96ED-6D19C4EAE5E2}"/>
              </a:ext>
            </a:extLst>
          </p:cNvPr>
          <p:cNvSpPr/>
          <p:nvPr/>
        </p:nvSpPr>
        <p:spPr>
          <a:xfrm rot="5400000">
            <a:off x="2137587" y="3880451"/>
            <a:ext cx="54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70B92F92-66CD-44A8-972D-EC72EC681F60}"/>
              </a:ext>
            </a:extLst>
          </p:cNvPr>
          <p:cNvGrpSpPr/>
          <p:nvPr/>
        </p:nvGrpSpPr>
        <p:grpSpPr>
          <a:xfrm>
            <a:off x="3217749" y="3727401"/>
            <a:ext cx="195209" cy="897590"/>
            <a:chOff x="1863652" y="3867634"/>
            <a:chExt cx="195209" cy="897590"/>
          </a:xfrm>
        </p:grpSpPr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75B31A64-7B98-4D77-9C18-C79F258CB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1258" y="4413708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5C371BD-4304-413C-BCC5-3FE3054F9952}"/>
                </a:ext>
              </a:extLst>
            </p:cNvPr>
            <p:cNvSpPr/>
            <p:nvPr/>
          </p:nvSpPr>
          <p:spPr>
            <a:xfrm rot="5400000">
              <a:off x="1691257" y="4040029"/>
              <a:ext cx="540000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4580D327-EEE0-42BE-8606-21BAE15F9BBD}"/>
              </a:ext>
            </a:extLst>
          </p:cNvPr>
          <p:cNvGrpSpPr/>
          <p:nvPr/>
        </p:nvGrpSpPr>
        <p:grpSpPr>
          <a:xfrm>
            <a:off x="4043018" y="3741789"/>
            <a:ext cx="195209" cy="883202"/>
            <a:chOff x="2892347" y="3882022"/>
            <a:chExt cx="195209" cy="883202"/>
          </a:xfrm>
        </p:grpSpPr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94CBE9AE-9F59-4853-8593-9FA61FF33A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3650" y="4413708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F31A527A-7FB0-47FE-8DF0-0C7616E23D07}"/>
                </a:ext>
              </a:extLst>
            </p:cNvPr>
            <p:cNvSpPr/>
            <p:nvPr/>
          </p:nvSpPr>
          <p:spPr>
            <a:xfrm rot="5400000">
              <a:off x="2719952" y="4054417"/>
              <a:ext cx="540000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00446881-16BA-4E63-A210-F8F91099118C}"/>
              </a:ext>
            </a:extLst>
          </p:cNvPr>
          <p:cNvGrpSpPr/>
          <p:nvPr/>
        </p:nvGrpSpPr>
        <p:grpSpPr>
          <a:xfrm>
            <a:off x="4907725" y="3741789"/>
            <a:ext cx="195209" cy="883202"/>
            <a:chOff x="3930763" y="3882022"/>
            <a:chExt cx="195209" cy="883202"/>
          </a:xfrm>
        </p:grpSpPr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FEA9DDFB-E3A7-4A28-A916-F6B7F46CDA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6059" y="4413708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4265003-47FD-47C2-9F60-205B156E9B2A}"/>
                </a:ext>
              </a:extLst>
            </p:cNvPr>
            <p:cNvSpPr/>
            <p:nvPr/>
          </p:nvSpPr>
          <p:spPr>
            <a:xfrm rot="5400000">
              <a:off x="3758368" y="4054417"/>
              <a:ext cx="540000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2" name="矩形: 圓角 3">
            <a:extLst>
              <a:ext uri="{FF2B5EF4-FFF2-40B4-BE49-F238E27FC236}">
                <a16:creationId xmlns:a16="http://schemas.microsoft.com/office/drawing/2014/main" id="{DAE2AD38-402E-45CF-A2A4-86BF583CDDDA}"/>
              </a:ext>
            </a:extLst>
          </p:cNvPr>
          <p:cNvSpPr/>
          <p:nvPr/>
        </p:nvSpPr>
        <p:spPr>
          <a:xfrm>
            <a:off x="2077464" y="2656519"/>
            <a:ext cx="3302911" cy="7622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Downstream</a:t>
            </a:r>
            <a:endParaRPr lang="zh-TW" altLang="en-US" sz="28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6FD785E-A36C-4600-B7AD-91980717B681}"/>
              </a:ext>
            </a:extLst>
          </p:cNvPr>
          <p:cNvSpPr txBox="1"/>
          <p:nvPr/>
        </p:nvSpPr>
        <p:spPr>
          <a:xfrm>
            <a:off x="2535371" y="2048497"/>
            <a:ext cx="247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Train on English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4" name="矩形: 圓角 3">
            <a:extLst>
              <a:ext uri="{FF2B5EF4-FFF2-40B4-BE49-F238E27FC236}">
                <a16:creationId xmlns:a16="http://schemas.microsoft.com/office/drawing/2014/main" id="{AB05BD81-41AB-415A-9C8A-D636A1398BE2}"/>
              </a:ext>
            </a:extLst>
          </p:cNvPr>
          <p:cNvSpPr/>
          <p:nvPr/>
        </p:nvSpPr>
        <p:spPr>
          <a:xfrm>
            <a:off x="2048339" y="4538462"/>
            <a:ext cx="3302911" cy="762276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Multi-BERT</a:t>
            </a:r>
            <a:endParaRPr lang="zh-TW" altLang="en-US" sz="2800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B8A071D0-2418-43F3-88D9-0D88AC242EB5}"/>
              </a:ext>
            </a:extLst>
          </p:cNvPr>
          <p:cNvSpPr txBox="1"/>
          <p:nvPr/>
        </p:nvSpPr>
        <p:spPr>
          <a:xfrm>
            <a:off x="1925562" y="5631101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high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8A2942E6-7DA2-4FAA-8EFD-6CC94678F1F4}"/>
              </a:ext>
            </a:extLst>
          </p:cNvPr>
          <p:cNvGrpSpPr/>
          <p:nvPr/>
        </p:nvGrpSpPr>
        <p:grpSpPr>
          <a:xfrm>
            <a:off x="2751850" y="5339653"/>
            <a:ext cx="1023224" cy="745201"/>
            <a:chOff x="1414262" y="5469746"/>
            <a:chExt cx="1023224" cy="745201"/>
          </a:xfrm>
        </p:grpSpPr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3EA7D2B9-B879-40A7-B5A2-2D99589A7E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1258" y="5469746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798F984F-42E9-4F2F-91B9-507E5D691454}"/>
                </a:ext>
              </a:extLst>
            </p:cNvPr>
            <p:cNvSpPr txBox="1"/>
            <p:nvPr/>
          </p:nvSpPr>
          <p:spPr>
            <a:xfrm>
              <a:off x="1414262" y="5753282"/>
              <a:ext cx="1023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est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8" name="群組 67">
            <a:extLst>
              <a:ext uri="{FF2B5EF4-FFF2-40B4-BE49-F238E27FC236}">
                <a16:creationId xmlns:a16="http://schemas.microsoft.com/office/drawing/2014/main" id="{0E0113D6-5BEC-463D-AD27-08B5F70E7E14}"/>
              </a:ext>
            </a:extLst>
          </p:cNvPr>
          <p:cNvGrpSpPr/>
          <p:nvPr/>
        </p:nvGrpSpPr>
        <p:grpSpPr>
          <a:xfrm>
            <a:off x="3566363" y="5329513"/>
            <a:ext cx="1137243" cy="755340"/>
            <a:chOff x="2406013" y="5469746"/>
            <a:chExt cx="1137243" cy="755340"/>
          </a:xfrm>
        </p:grpSpPr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CC9ECCC2-A578-4A7D-8236-EE2EA78CEE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1843" y="5469746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字方塊 59">
              <a:extLst>
                <a:ext uri="{FF2B5EF4-FFF2-40B4-BE49-F238E27FC236}">
                  <a16:creationId xmlns:a16="http://schemas.microsoft.com/office/drawing/2014/main" id="{2CBC44A1-C5FC-4268-B129-D2C117920F23}"/>
                </a:ext>
              </a:extLst>
            </p:cNvPr>
            <p:cNvSpPr txBox="1"/>
            <p:nvPr/>
          </p:nvSpPr>
          <p:spPr>
            <a:xfrm>
              <a:off x="2406013" y="5763421"/>
              <a:ext cx="1137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moun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A97521E4-1B59-4B76-9B75-42E66D433F2D}"/>
              </a:ext>
            </a:extLst>
          </p:cNvPr>
          <p:cNvGrpSpPr/>
          <p:nvPr/>
        </p:nvGrpSpPr>
        <p:grpSpPr>
          <a:xfrm>
            <a:off x="4246370" y="5294224"/>
            <a:ext cx="1511451" cy="800100"/>
            <a:chOff x="3264147" y="5469746"/>
            <a:chExt cx="1511451" cy="800100"/>
          </a:xfrm>
        </p:grpSpPr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1EEF04FA-D0E0-4B80-8AE8-91AC12404C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6059" y="5469746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字方塊 60">
              <a:extLst>
                <a:ext uri="{FF2B5EF4-FFF2-40B4-BE49-F238E27FC236}">
                  <a16:creationId xmlns:a16="http://schemas.microsoft.com/office/drawing/2014/main" id="{2B65351A-9050-43D4-B1D7-4A919D83A71D}"/>
                </a:ext>
              </a:extLst>
            </p:cNvPr>
            <p:cNvSpPr txBox="1"/>
            <p:nvPr/>
          </p:nvSpPr>
          <p:spPr>
            <a:xfrm>
              <a:off x="3264147" y="5792947"/>
              <a:ext cx="1511451" cy="47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tain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3" name="群組 72">
            <a:extLst>
              <a:ext uri="{FF2B5EF4-FFF2-40B4-BE49-F238E27FC236}">
                <a16:creationId xmlns:a16="http://schemas.microsoft.com/office/drawing/2014/main" id="{F7F2C44A-0754-4B91-87BE-5958A92DB63F}"/>
              </a:ext>
            </a:extLst>
          </p:cNvPr>
          <p:cNvGrpSpPr/>
          <p:nvPr/>
        </p:nvGrpSpPr>
        <p:grpSpPr>
          <a:xfrm>
            <a:off x="7372550" y="3453918"/>
            <a:ext cx="2598751" cy="557859"/>
            <a:chOff x="1047668" y="4103413"/>
            <a:chExt cx="3151052" cy="351516"/>
          </a:xfrm>
        </p:grpSpPr>
        <p:cxnSp>
          <p:nvCxnSpPr>
            <p:cNvPr id="74" name="直線單箭頭接點 73">
              <a:extLst>
                <a:ext uri="{FF2B5EF4-FFF2-40B4-BE49-F238E27FC236}">
                  <a16:creationId xmlns:a16="http://schemas.microsoft.com/office/drawing/2014/main" id="{C4DFF095-0566-48DD-A26D-90705143A9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7668" y="4103413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單箭頭接點 74">
              <a:extLst>
                <a:ext uri="{FF2B5EF4-FFF2-40B4-BE49-F238E27FC236}">
                  <a16:creationId xmlns:a16="http://schemas.microsoft.com/office/drawing/2014/main" id="{47DAF77D-6574-4222-A8CB-2EF89A89DE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3919" y="4103413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單箭頭接點 75">
              <a:extLst>
                <a:ext uri="{FF2B5EF4-FFF2-40B4-BE49-F238E27FC236}">
                  <a16:creationId xmlns:a16="http://schemas.microsoft.com/office/drawing/2014/main" id="{B259A003-F253-48CA-8E29-C487BD4EFC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4504" y="4103413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單箭頭接點 76">
              <a:extLst>
                <a:ext uri="{FF2B5EF4-FFF2-40B4-BE49-F238E27FC236}">
                  <a16:creationId xmlns:a16="http://schemas.microsoft.com/office/drawing/2014/main" id="{F7D9CE76-C1BB-4081-B2C6-62B88F7A3D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8720" y="4103413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C645D0C8-583C-49D0-AD44-1C8523AC58D2}"/>
              </a:ext>
            </a:extLst>
          </p:cNvPr>
          <p:cNvCxnSpPr>
            <a:cxnSpLocks/>
          </p:cNvCxnSpPr>
          <p:nvPr/>
        </p:nvCxnSpPr>
        <p:spPr>
          <a:xfrm flipV="1">
            <a:off x="7375533" y="533965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19490872-B8F6-4752-A729-D41670F1A83A}"/>
              </a:ext>
            </a:extLst>
          </p:cNvPr>
          <p:cNvCxnSpPr>
            <a:cxnSpLocks/>
          </p:cNvCxnSpPr>
          <p:nvPr/>
        </p:nvCxnSpPr>
        <p:spPr>
          <a:xfrm flipV="1">
            <a:off x="7360612" y="428361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79">
            <a:extLst>
              <a:ext uri="{FF2B5EF4-FFF2-40B4-BE49-F238E27FC236}">
                <a16:creationId xmlns:a16="http://schemas.microsoft.com/office/drawing/2014/main" id="{36833CD2-2525-4E2D-9700-711337C4F4AB}"/>
              </a:ext>
            </a:extLst>
          </p:cNvPr>
          <p:cNvSpPr/>
          <p:nvPr/>
        </p:nvSpPr>
        <p:spPr>
          <a:xfrm rot="5400000">
            <a:off x="7090611" y="3890590"/>
            <a:ext cx="54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1" name="群組 80">
            <a:extLst>
              <a:ext uri="{FF2B5EF4-FFF2-40B4-BE49-F238E27FC236}">
                <a16:creationId xmlns:a16="http://schemas.microsoft.com/office/drawing/2014/main" id="{4CB63346-EE96-4739-9511-EBF48B9D74BA}"/>
              </a:ext>
            </a:extLst>
          </p:cNvPr>
          <p:cNvGrpSpPr/>
          <p:nvPr/>
        </p:nvGrpSpPr>
        <p:grpSpPr>
          <a:xfrm>
            <a:off x="8170773" y="3737540"/>
            <a:ext cx="195209" cy="897590"/>
            <a:chOff x="1863652" y="3867634"/>
            <a:chExt cx="195209" cy="897590"/>
          </a:xfrm>
        </p:grpSpPr>
        <p:cxnSp>
          <p:nvCxnSpPr>
            <p:cNvPr id="82" name="直線單箭頭接點 81">
              <a:extLst>
                <a:ext uri="{FF2B5EF4-FFF2-40B4-BE49-F238E27FC236}">
                  <a16:creationId xmlns:a16="http://schemas.microsoft.com/office/drawing/2014/main" id="{38D7714E-9AAA-4B78-B4F2-A0C71E20B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1258" y="4413708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25F7E8B1-388F-4935-B0B1-0A3F4655DAD9}"/>
                </a:ext>
              </a:extLst>
            </p:cNvPr>
            <p:cNvSpPr/>
            <p:nvPr/>
          </p:nvSpPr>
          <p:spPr>
            <a:xfrm rot="5400000">
              <a:off x="1691257" y="4040029"/>
              <a:ext cx="540000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4" name="群組 83">
            <a:extLst>
              <a:ext uri="{FF2B5EF4-FFF2-40B4-BE49-F238E27FC236}">
                <a16:creationId xmlns:a16="http://schemas.microsoft.com/office/drawing/2014/main" id="{EC9CBFA1-8592-4F2D-AE6E-464FF66FEACA}"/>
              </a:ext>
            </a:extLst>
          </p:cNvPr>
          <p:cNvGrpSpPr/>
          <p:nvPr/>
        </p:nvGrpSpPr>
        <p:grpSpPr>
          <a:xfrm>
            <a:off x="8996042" y="3751928"/>
            <a:ext cx="195209" cy="883202"/>
            <a:chOff x="2892347" y="3882022"/>
            <a:chExt cx="195209" cy="883202"/>
          </a:xfrm>
        </p:grpSpPr>
        <p:cxnSp>
          <p:nvCxnSpPr>
            <p:cNvPr id="85" name="直線單箭頭接點 84">
              <a:extLst>
                <a:ext uri="{FF2B5EF4-FFF2-40B4-BE49-F238E27FC236}">
                  <a16:creationId xmlns:a16="http://schemas.microsoft.com/office/drawing/2014/main" id="{9BD22E25-3AB0-4E25-8C4E-23BFB21008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3650" y="4413708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37B8775A-274E-4187-88E6-275883B2B5C9}"/>
                </a:ext>
              </a:extLst>
            </p:cNvPr>
            <p:cNvSpPr/>
            <p:nvPr/>
          </p:nvSpPr>
          <p:spPr>
            <a:xfrm rot="5400000">
              <a:off x="2719952" y="4054417"/>
              <a:ext cx="540000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7" name="群組 86">
            <a:extLst>
              <a:ext uri="{FF2B5EF4-FFF2-40B4-BE49-F238E27FC236}">
                <a16:creationId xmlns:a16="http://schemas.microsoft.com/office/drawing/2014/main" id="{06B8DB3A-9225-4BBA-A6D9-CB6875B013D9}"/>
              </a:ext>
            </a:extLst>
          </p:cNvPr>
          <p:cNvGrpSpPr/>
          <p:nvPr/>
        </p:nvGrpSpPr>
        <p:grpSpPr>
          <a:xfrm>
            <a:off x="9860749" y="3751928"/>
            <a:ext cx="195209" cy="883202"/>
            <a:chOff x="3930763" y="3882022"/>
            <a:chExt cx="195209" cy="883202"/>
          </a:xfrm>
        </p:grpSpPr>
        <p:cxnSp>
          <p:nvCxnSpPr>
            <p:cNvPr id="88" name="直線單箭頭接點 87">
              <a:extLst>
                <a:ext uri="{FF2B5EF4-FFF2-40B4-BE49-F238E27FC236}">
                  <a16:creationId xmlns:a16="http://schemas.microsoft.com/office/drawing/2014/main" id="{0259812C-0EB9-48EC-810D-F17C202A08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6059" y="4413708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17881664-CECE-4157-8EC7-0C43485A6C20}"/>
                </a:ext>
              </a:extLst>
            </p:cNvPr>
            <p:cNvSpPr/>
            <p:nvPr/>
          </p:nvSpPr>
          <p:spPr>
            <a:xfrm rot="5400000">
              <a:off x="3758368" y="4054417"/>
              <a:ext cx="540000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0" name="矩形: 圓角 3">
            <a:extLst>
              <a:ext uri="{FF2B5EF4-FFF2-40B4-BE49-F238E27FC236}">
                <a16:creationId xmlns:a16="http://schemas.microsoft.com/office/drawing/2014/main" id="{D84AC07A-C910-4B3A-8644-62814A3AF281}"/>
              </a:ext>
            </a:extLst>
          </p:cNvPr>
          <p:cNvSpPr/>
          <p:nvPr/>
        </p:nvSpPr>
        <p:spPr>
          <a:xfrm>
            <a:off x="7030488" y="2666658"/>
            <a:ext cx="3302911" cy="7622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Downstream</a:t>
            </a:r>
            <a:endParaRPr lang="zh-TW" altLang="en-US" sz="2800" dirty="0"/>
          </a:p>
        </p:txBody>
      </p:sp>
      <p:sp>
        <p:nvSpPr>
          <p:cNvPr id="91" name="文字方塊 90">
            <a:extLst>
              <a:ext uri="{FF2B5EF4-FFF2-40B4-BE49-F238E27FC236}">
                <a16:creationId xmlns:a16="http://schemas.microsoft.com/office/drawing/2014/main" id="{89A35838-65F3-4EAA-B181-2E7A32D1ACC9}"/>
              </a:ext>
            </a:extLst>
          </p:cNvPr>
          <p:cNvSpPr txBox="1"/>
          <p:nvPr/>
        </p:nvSpPr>
        <p:spPr>
          <a:xfrm>
            <a:off x="7502791" y="2069828"/>
            <a:ext cx="247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Test on Chinese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92" name="矩形: 圓角 3">
            <a:extLst>
              <a:ext uri="{FF2B5EF4-FFF2-40B4-BE49-F238E27FC236}">
                <a16:creationId xmlns:a16="http://schemas.microsoft.com/office/drawing/2014/main" id="{D18BFA1B-4B25-4119-BAFD-503F81FBA8F9}"/>
              </a:ext>
            </a:extLst>
          </p:cNvPr>
          <p:cNvSpPr/>
          <p:nvPr/>
        </p:nvSpPr>
        <p:spPr>
          <a:xfrm>
            <a:off x="7001363" y="4548601"/>
            <a:ext cx="3302911" cy="762276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Multi-BERT</a:t>
            </a:r>
            <a:endParaRPr lang="zh-TW" altLang="en-US" sz="2800" dirty="0"/>
          </a:p>
        </p:txBody>
      </p:sp>
      <p:cxnSp>
        <p:nvCxnSpPr>
          <p:cNvPr id="95" name="直線單箭頭接點 94">
            <a:extLst>
              <a:ext uri="{FF2B5EF4-FFF2-40B4-BE49-F238E27FC236}">
                <a16:creationId xmlns:a16="http://schemas.microsoft.com/office/drawing/2014/main" id="{F3D957E6-AD47-42DE-8D9A-016F067A21D5}"/>
              </a:ext>
            </a:extLst>
          </p:cNvPr>
          <p:cNvCxnSpPr>
            <a:cxnSpLocks/>
          </p:cNvCxnSpPr>
          <p:nvPr/>
        </p:nvCxnSpPr>
        <p:spPr>
          <a:xfrm flipV="1">
            <a:off x="8251870" y="534979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00CC39F1-159A-4584-97E4-010CE99A9500}"/>
              </a:ext>
            </a:extLst>
          </p:cNvPr>
          <p:cNvCxnSpPr>
            <a:cxnSpLocks/>
          </p:cNvCxnSpPr>
          <p:nvPr/>
        </p:nvCxnSpPr>
        <p:spPr>
          <a:xfrm flipV="1">
            <a:off x="9095216" y="533965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49CE9EFF-9133-4EC6-8423-5BCCA25A3BF7}"/>
              </a:ext>
            </a:extLst>
          </p:cNvPr>
          <p:cNvCxnSpPr>
            <a:cxnSpLocks/>
          </p:cNvCxnSpPr>
          <p:nvPr/>
        </p:nvCxnSpPr>
        <p:spPr>
          <a:xfrm flipV="1">
            <a:off x="9971305" y="530436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C56AA918-8FB2-439F-A6F0-17BDFFE617C2}"/>
              </a:ext>
            </a:extLst>
          </p:cNvPr>
          <p:cNvSpPr txBox="1"/>
          <p:nvPr/>
        </p:nvSpPr>
        <p:spPr>
          <a:xfrm>
            <a:off x="6835581" y="5686074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</a:t>
            </a:r>
          </a:p>
        </p:txBody>
      </p:sp>
      <p:sp>
        <p:nvSpPr>
          <p:cNvPr id="105" name="文字方塊 104">
            <a:extLst>
              <a:ext uri="{FF2B5EF4-FFF2-40B4-BE49-F238E27FC236}">
                <a16:creationId xmlns:a16="http://schemas.microsoft.com/office/drawing/2014/main" id="{33A058A1-18E7-4BFF-A0EB-E19FF4FD9214}"/>
              </a:ext>
            </a:extLst>
          </p:cNvPr>
          <p:cNvSpPr txBox="1"/>
          <p:nvPr/>
        </p:nvSpPr>
        <p:spPr>
          <a:xfrm>
            <a:off x="7740258" y="5686074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</a:p>
        </p:txBody>
      </p: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D3C016FD-1C00-4B85-A49A-DEE3F97DB2E9}"/>
              </a:ext>
            </a:extLst>
          </p:cNvPr>
          <p:cNvSpPr txBox="1"/>
          <p:nvPr/>
        </p:nvSpPr>
        <p:spPr>
          <a:xfrm>
            <a:off x="8575732" y="5686074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</a:p>
        </p:txBody>
      </p:sp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11C53753-6395-4BC3-9C1A-9EA1B7212C15}"/>
              </a:ext>
            </a:extLst>
          </p:cNvPr>
          <p:cNvSpPr txBox="1"/>
          <p:nvPr/>
        </p:nvSpPr>
        <p:spPr>
          <a:xfrm>
            <a:off x="9210319" y="5686074"/>
            <a:ext cx="1511451" cy="476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3452FC0-A39F-44F9-83BA-F827DE2DE92C}"/>
              </a:ext>
            </a:extLst>
          </p:cNvPr>
          <p:cNvSpPr txBox="1"/>
          <p:nvPr/>
        </p:nvSpPr>
        <p:spPr>
          <a:xfrm>
            <a:off x="5438834" y="3760317"/>
            <a:ext cx="1534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different?</a:t>
            </a:r>
            <a:endParaRPr lang="zh-TW" altLang="en-US" sz="28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6D4F9BF-2185-421B-A5DA-0BA65E70859D}"/>
              </a:ext>
            </a:extLst>
          </p:cNvPr>
          <p:cNvSpPr/>
          <p:nvPr/>
        </p:nvSpPr>
        <p:spPr>
          <a:xfrm>
            <a:off x="2113870" y="3613447"/>
            <a:ext cx="3199360" cy="79312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8638D5EC-193E-48E9-AD2A-43EB77D8C225}"/>
              </a:ext>
            </a:extLst>
          </p:cNvPr>
          <p:cNvSpPr/>
          <p:nvPr/>
        </p:nvSpPr>
        <p:spPr>
          <a:xfrm>
            <a:off x="7082262" y="3600837"/>
            <a:ext cx="3199360" cy="79312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807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群組 115">
            <a:extLst>
              <a:ext uri="{FF2B5EF4-FFF2-40B4-BE49-F238E27FC236}">
                <a16:creationId xmlns:a16="http://schemas.microsoft.com/office/drawing/2014/main" id="{8C420146-E3F3-4B24-A1F4-96612B270B43}"/>
              </a:ext>
            </a:extLst>
          </p:cNvPr>
          <p:cNvGrpSpPr/>
          <p:nvPr/>
        </p:nvGrpSpPr>
        <p:grpSpPr>
          <a:xfrm>
            <a:off x="7370578" y="2472974"/>
            <a:ext cx="2598751" cy="557859"/>
            <a:chOff x="1047668" y="4103413"/>
            <a:chExt cx="3151052" cy="351516"/>
          </a:xfrm>
        </p:grpSpPr>
        <p:cxnSp>
          <p:nvCxnSpPr>
            <p:cNvPr id="117" name="直線單箭頭接點 116">
              <a:extLst>
                <a:ext uri="{FF2B5EF4-FFF2-40B4-BE49-F238E27FC236}">
                  <a16:creationId xmlns:a16="http://schemas.microsoft.com/office/drawing/2014/main" id="{2789CB12-2968-4267-9C65-DE674BD6FC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7668" y="4103413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單箭頭接點 117">
              <a:extLst>
                <a:ext uri="{FF2B5EF4-FFF2-40B4-BE49-F238E27FC236}">
                  <a16:creationId xmlns:a16="http://schemas.microsoft.com/office/drawing/2014/main" id="{B3CCDCB9-979B-4FA0-9F55-A9DDD951A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3919" y="4103413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單箭頭接點 118">
              <a:extLst>
                <a:ext uri="{FF2B5EF4-FFF2-40B4-BE49-F238E27FC236}">
                  <a16:creationId xmlns:a16="http://schemas.microsoft.com/office/drawing/2014/main" id="{65818469-71F8-4394-85BA-C8FCA3CB6D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4504" y="4103413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單箭頭接點 119">
              <a:extLst>
                <a:ext uri="{FF2B5EF4-FFF2-40B4-BE49-F238E27FC236}">
                  <a16:creationId xmlns:a16="http://schemas.microsoft.com/office/drawing/2014/main" id="{6E863E42-40F2-42FC-9BF3-9225F7B092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8720" y="4103413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4F1F3E7A-04F2-4498-AE0A-6BFBB3FE5C65}"/>
              </a:ext>
            </a:extLst>
          </p:cNvPr>
          <p:cNvGrpSpPr/>
          <p:nvPr/>
        </p:nvGrpSpPr>
        <p:grpSpPr>
          <a:xfrm>
            <a:off x="2419526" y="3443779"/>
            <a:ext cx="2598751" cy="557859"/>
            <a:chOff x="1047668" y="4103413"/>
            <a:chExt cx="3151052" cy="351516"/>
          </a:xfrm>
        </p:grpSpPr>
        <p:cxnSp>
          <p:nvCxnSpPr>
            <p:cNvPr id="5" name="直線單箭頭接點 4">
              <a:extLst>
                <a:ext uri="{FF2B5EF4-FFF2-40B4-BE49-F238E27FC236}">
                  <a16:creationId xmlns:a16="http://schemas.microsoft.com/office/drawing/2014/main" id="{AE1D7BFA-F1E1-4302-8F3E-9CF9E25B3D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7668" y="4103413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單箭頭接點 5">
              <a:extLst>
                <a:ext uri="{FF2B5EF4-FFF2-40B4-BE49-F238E27FC236}">
                  <a16:creationId xmlns:a16="http://schemas.microsoft.com/office/drawing/2014/main" id="{EE5471E0-0A1D-4B39-8F32-58F6DF69A0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3919" y="4103413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5E25B5C4-9CA0-4AC9-9E8E-D154994EA8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4504" y="4103413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DEF8B442-F28B-4EB4-922B-FE669634FF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8720" y="4103413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65FD15D0-B588-489D-B59C-7F3420DD5396}"/>
              </a:ext>
            </a:extLst>
          </p:cNvPr>
          <p:cNvCxnSpPr>
            <a:cxnSpLocks/>
          </p:cNvCxnSpPr>
          <p:nvPr/>
        </p:nvCxnSpPr>
        <p:spPr>
          <a:xfrm flipV="1">
            <a:off x="2422509" y="532951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7AAF77E2-1C44-4FEC-BECA-176E25A638D6}"/>
              </a:ext>
            </a:extLst>
          </p:cNvPr>
          <p:cNvCxnSpPr>
            <a:cxnSpLocks/>
          </p:cNvCxnSpPr>
          <p:nvPr/>
        </p:nvCxnSpPr>
        <p:spPr>
          <a:xfrm flipV="1">
            <a:off x="2407588" y="4273475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1E99415F-E17F-4734-96ED-6D19C4EAE5E2}"/>
              </a:ext>
            </a:extLst>
          </p:cNvPr>
          <p:cNvSpPr/>
          <p:nvPr/>
        </p:nvSpPr>
        <p:spPr>
          <a:xfrm rot="5400000">
            <a:off x="2137587" y="3880451"/>
            <a:ext cx="54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70B92F92-66CD-44A8-972D-EC72EC681F60}"/>
              </a:ext>
            </a:extLst>
          </p:cNvPr>
          <p:cNvGrpSpPr/>
          <p:nvPr/>
        </p:nvGrpSpPr>
        <p:grpSpPr>
          <a:xfrm>
            <a:off x="3217749" y="3727401"/>
            <a:ext cx="195209" cy="897590"/>
            <a:chOff x="1863652" y="3867634"/>
            <a:chExt cx="195209" cy="897590"/>
          </a:xfrm>
        </p:grpSpPr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75B31A64-7B98-4D77-9C18-C79F258CB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1258" y="4413708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5C371BD-4304-413C-BCC5-3FE3054F9952}"/>
                </a:ext>
              </a:extLst>
            </p:cNvPr>
            <p:cNvSpPr/>
            <p:nvPr/>
          </p:nvSpPr>
          <p:spPr>
            <a:xfrm rot="5400000">
              <a:off x="1691257" y="4040029"/>
              <a:ext cx="540000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4580D327-EEE0-42BE-8606-21BAE15F9BBD}"/>
              </a:ext>
            </a:extLst>
          </p:cNvPr>
          <p:cNvGrpSpPr/>
          <p:nvPr/>
        </p:nvGrpSpPr>
        <p:grpSpPr>
          <a:xfrm>
            <a:off x="4043018" y="3741789"/>
            <a:ext cx="195209" cy="883202"/>
            <a:chOff x="2892347" y="3882022"/>
            <a:chExt cx="195209" cy="883202"/>
          </a:xfrm>
        </p:grpSpPr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94CBE9AE-9F59-4853-8593-9FA61FF33A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3650" y="4413708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F31A527A-7FB0-47FE-8DF0-0C7616E23D07}"/>
                </a:ext>
              </a:extLst>
            </p:cNvPr>
            <p:cNvSpPr/>
            <p:nvPr/>
          </p:nvSpPr>
          <p:spPr>
            <a:xfrm rot="5400000">
              <a:off x="2719952" y="4054417"/>
              <a:ext cx="540000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00446881-16BA-4E63-A210-F8F91099118C}"/>
              </a:ext>
            </a:extLst>
          </p:cNvPr>
          <p:cNvGrpSpPr/>
          <p:nvPr/>
        </p:nvGrpSpPr>
        <p:grpSpPr>
          <a:xfrm>
            <a:off x="4907725" y="3741789"/>
            <a:ext cx="195209" cy="883202"/>
            <a:chOff x="3930763" y="3882022"/>
            <a:chExt cx="195209" cy="883202"/>
          </a:xfrm>
        </p:grpSpPr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FEA9DDFB-E3A7-4A28-A916-F6B7F46CDA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6059" y="4413708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4265003-47FD-47C2-9F60-205B156E9B2A}"/>
                </a:ext>
              </a:extLst>
            </p:cNvPr>
            <p:cNvSpPr/>
            <p:nvPr/>
          </p:nvSpPr>
          <p:spPr>
            <a:xfrm rot="5400000">
              <a:off x="3758368" y="4054417"/>
              <a:ext cx="540000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2" name="矩形: 圓角 3">
            <a:extLst>
              <a:ext uri="{FF2B5EF4-FFF2-40B4-BE49-F238E27FC236}">
                <a16:creationId xmlns:a16="http://schemas.microsoft.com/office/drawing/2014/main" id="{DAE2AD38-402E-45CF-A2A4-86BF583CDDDA}"/>
              </a:ext>
            </a:extLst>
          </p:cNvPr>
          <p:cNvSpPr/>
          <p:nvPr/>
        </p:nvSpPr>
        <p:spPr>
          <a:xfrm>
            <a:off x="2077464" y="2656519"/>
            <a:ext cx="3302911" cy="7622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Downstream</a:t>
            </a:r>
            <a:endParaRPr lang="zh-TW" altLang="en-US" sz="28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6FD785E-A36C-4600-B7AD-91980717B681}"/>
              </a:ext>
            </a:extLst>
          </p:cNvPr>
          <p:cNvSpPr txBox="1"/>
          <p:nvPr/>
        </p:nvSpPr>
        <p:spPr>
          <a:xfrm>
            <a:off x="2535371" y="2048497"/>
            <a:ext cx="247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Train on English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4" name="矩形: 圓角 3">
            <a:extLst>
              <a:ext uri="{FF2B5EF4-FFF2-40B4-BE49-F238E27FC236}">
                <a16:creationId xmlns:a16="http://schemas.microsoft.com/office/drawing/2014/main" id="{AB05BD81-41AB-415A-9C8A-D636A1398BE2}"/>
              </a:ext>
            </a:extLst>
          </p:cNvPr>
          <p:cNvSpPr/>
          <p:nvPr/>
        </p:nvSpPr>
        <p:spPr>
          <a:xfrm>
            <a:off x="2048339" y="4538462"/>
            <a:ext cx="3302911" cy="762276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Multi-BERT</a:t>
            </a:r>
            <a:endParaRPr lang="zh-TW" altLang="en-US" sz="2800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B8A071D0-2418-43F3-88D9-0D88AC242EB5}"/>
              </a:ext>
            </a:extLst>
          </p:cNvPr>
          <p:cNvSpPr txBox="1"/>
          <p:nvPr/>
        </p:nvSpPr>
        <p:spPr>
          <a:xfrm>
            <a:off x="1925562" y="5631101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high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8A2942E6-7DA2-4FAA-8EFD-6CC94678F1F4}"/>
              </a:ext>
            </a:extLst>
          </p:cNvPr>
          <p:cNvGrpSpPr/>
          <p:nvPr/>
        </p:nvGrpSpPr>
        <p:grpSpPr>
          <a:xfrm>
            <a:off x="2751850" y="5339653"/>
            <a:ext cx="1023224" cy="745201"/>
            <a:chOff x="1414262" y="5469746"/>
            <a:chExt cx="1023224" cy="745201"/>
          </a:xfrm>
        </p:grpSpPr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3EA7D2B9-B879-40A7-B5A2-2D99589A7E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1258" y="5469746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798F984F-42E9-4F2F-91B9-507E5D691454}"/>
                </a:ext>
              </a:extLst>
            </p:cNvPr>
            <p:cNvSpPr txBox="1"/>
            <p:nvPr/>
          </p:nvSpPr>
          <p:spPr>
            <a:xfrm>
              <a:off x="1414262" y="5753282"/>
              <a:ext cx="1023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est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8" name="群組 67">
            <a:extLst>
              <a:ext uri="{FF2B5EF4-FFF2-40B4-BE49-F238E27FC236}">
                <a16:creationId xmlns:a16="http://schemas.microsoft.com/office/drawing/2014/main" id="{0E0113D6-5BEC-463D-AD27-08B5F70E7E14}"/>
              </a:ext>
            </a:extLst>
          </p:cNvPr>
          <p:cNvGrpSpPr/>
          <p:nvPr/>
        </p:nvGrpSpPr>
        <p:grpSpPr>
          <a:xfrm>
            <a:off x="3566363" y="5329513"/>
            <a:ext cx="1137243" cy="755340"/>
            <a:chOff x="2406013" y="5469746"/>
            <a:chExt cx="1137243" cy="755340"/>
          </a:xfrm>
        </p:grpSpPr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CC9ECCC2-A578-4A7D-8236-EE2EA78CEE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1843" y="5469746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字方塊 59">
              <a:extLst>
                <a:ext uri="{FF2B5EF4-FFF2-40B4-BE49-F238E27FC236}">
                  <a16:creationId xmlns:a16="http://schemas.microsoft.com/office/drawing/2014/main" id="{2CBC44A1-C5FC-4268-B129-D2C117920F23}"/>
                </a:ext>
              </a:extLst>
            </p:cNvPr>
            <p:cNvSpPr txBox="1"/>
            <p:nvPr/>
          </p:nvSpPr>
          <p:spPr>
            <a:xfrm>
              <a:off x="2406013" y="5763421"/>
              <a:ext cx="1137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moun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A97521E4-1B59-4B76-9B75-42E66D433F2D}"/>
              </a:ext>
            </a:extLst>
          </p:cNvPr>
          <p:cNvGrpSpPr/>
          <p:nvPr/>
        </p:nvGrpSpPr>
        <p:grpSpPr>
          <a:xfrm>
            <a:off x="4246370" y="5294224"/>
            <a:ext cx="1511451" cy="800100"/>
            <a:chOff x="3264147" y="5469746"/>
            <a:chExt cx="1511451" cy="800100"/>
          </a:xfrm>
        </p:grpSpPr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1EEF04FA-D0E0-4B80-8AE8-91AC12404C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6059" y="5469746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字方塊 60">
              <a:extLst>
                <a:ext uri="{FF2B5EF4-FFF2-40B4-BE49-F238E27FC236}">
                  <a16:creationId xmlns:a16="http://schemas.microsoft.com/office/drawing/2014/main" id="{2B65351A-9050-43D4-B1D7-4A919D83A71D}"/>
                </a:ext>
              </a:extLst>
            </p:cNvPr>
            <p:cNvSpPr txBox="1"/>
            <p:nvPr/>
          </p:nvSpPr>
          <p:spPr>
            <a:xfrm>
              <a:off x="3264147" y="5792947"/>
              <a:ext cx="1511451" cy="47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tain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C645D0C8-583C-49D0-AD44-1C8523AC58D2}"/>
              </a:ext>
            </a:extLst>
          </p:cNvPr>
          <p:cNvCxnSpPr>
            <a:cxnSpLocks/>
          </p:cNvCxnSpPr>
          <p:nvPr/>
        </p:nvCxnSpPr>
        <p:spPr>
          <a:xfrm flipV="1">
            <a:off x="7375533" y="533965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19490872-B8F6-4752-A729-D41670F1A83A}"/>
              </a:ext>
            </a:extLst>
          </p:cNvPr>
          <p:cNvCxnSpPr>
            <a:cxnSpLocks/>
          </p:cNvCxnSpPr>
          <p:nvPr/>
        </p:nvCxnSpPr>
        <p:spPr>
          <a:xfrm flipV="1">
            <a:off x="7360612" y="428361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79">
            <a:extLst>
              <a:ext uri="{FF2B5EF4-FFF2-40B4-BE49-F238E27FC236}">
                <a16:creationId xmlns:a16="http://schemas.microsoft.com/office/drawing/2014/main" id="{36833CD2-2525-4E2D-9700-711337C4F4AB}"/>
              </a:ext>
            </a:extLst>
          </p:cNvPr>
          <p:cNvSpPr/>
          <p:nvPr/>
        </p:nvSpPr>
        <p:spPr>
          <a:xfrm rot="5400000">
            <a:off x="7090611" y="3890590"/>
            <a:ext cx="54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1" name="群組 80">
            <a:extLst>
              <a:ext uri="{FF2B5EF4-FFF2-40B4-BE49-F238E27FC236}">
                <a16:creationId xmlns:a16="http://schemas.microsoft.com/office/drawing/2014/main" id="{4CB63346-EE96-4739-9511-EBF48B9D74BA}"/>
              </a:ext>
            </a:extLst>
          </p:cNvPr>
          <p:cNvGrpSpPr/>
          <p:nvPr/>
        </p:nvGrpSpPr>
        <p:grpSpPr>
          <a:xfrm>
            <a:off x="8170773" y="3737540"/>
            <a:ext cx="195209" cy="897590"/>
            <a:chOff x="1863652" y="3867634"/>
            <a:chExt cx="195209" cy="897590"/>
          </a:xfrm>
        </p:grpSpPr>
        <p:cxnSp>
          <p:nvCxnSpPr>
            <p:cNvPr id="82" name="直線單箭頭接點 81">
              <a:extLst>
                <a:ext uri="{FF2B5EF4-FFF2-40B4-BE49-F238E27FC236}">
                  <a16:creationId xmlns:a16="http://schemas.microsoft.com/office/drawing/2014/main" id="{38D7714E-9AAA-4B78-B4F2-A0C71E20B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1258" y="4413708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25F7E8B1-388F-4935-B0B1-0A3F4655DAD9}"/>
                </a:ext>
              </a:extLst>
            </p:cNvPr>
            <p:cNvSpPr/>
            <p:nvPr/>
          </p:nvSpPr>
          <p:spPr>
            <a:xfrm rot="5400000">
              <a:off x="1691257" y="4040029"/>
              <a:ext cx="540000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4" name="群組 83">
            <a:extLst>
              <a:ext uri="{FF2B5EF4-FFF2-40B4-BE49-F238E27FC236}">
                <a16:creationId xmlns:a16="http://schemas.microsoft.com/office/drawing/2014/main" id="{EC9CBFA1-8592-4F2D-AE6E-464FF66FEACA}"/>
              </a:ext>
            </a:extLst>
          </p:cNvPr>
          <p:cNvGrpSpPr/>
          <p:nvPr/>
        </p:nvGrpSpPr>
        <p:grpSpPr>
          <a:xfrm>
            <a:off x="8996042" y="3751928"/>
            <a:ext cx="195209" cy="883202"/>
            <a:chOff x="2892347" y="3882022"/>
            <a:chExt cx="195209" cy="883202"/>
          </a:xfrm>
        </p:grpSpPr>
        <p:cxnSp>
          <p:nvCxnSpPr>
            <p:cNvPr id="85" name="直線單箭頭接點 84">
              <a:extLst>
                <a:ext uri="{FF2B5EF4-FFF2-40B4-BE49-F238E27FC236}">
                  <a16:creationId xmlns:a16="http://schemas.microsoft.com/office/drawing/2014/main" id="{9BD22E25-3AB0-4E25-8C4E-23BFB21008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3650" y="4413708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37B8775A-274E-4187-88E6-275883B2B5C9}"/>
                </a:ext>
              </a:extLst>
            </p:cNvPr>
            <p:cNvSpPr/>
            <p:nvPr/>
          </p:nvSpPr>
          <p:spPr>
            <a:xfrm rot="5400000">
              <a:off x="2719952" y="4054417"/>
              <a:ext cx="540000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7" name="群組 86">
            <a:extLst>
              <a:ext uri="{FF2B5EF4-FFF2-40B4-BE49-F238E27FC236}">
                <a16:creationId xmlns:a16="http://schemas.microsoft.com/office/drawing/2014/main" id="{06B8DB3A-9225-4BBA-A6D9-CB6875B013D9}"/>
              </a:ext>
            </a:extLst>
          </p:cNvPr>
          <p:cNvGrpSpPr/>
          <p:nvPr/>
        </p:nvGrpSpPr>
        <p:grpSpPr>
          <a:xfrm>
            <a:off x="9860749" y="3751928"/>
            <a:ext cx="195209" cy="883202"/>
            <a:chOff x="3930763" y="3882022"/>
            <a:chExt cx="195209" cy="883202"/>
          </a:xfrm>
        </p:grpSpPr>
        <p:cxnSp>
          <p:nvCxnSpPr>
            <p:cNvPr id="88" name="直線單箭頭接點 87">
              <a:extLst>
                <a:ext uri="{FF2B5EF4-FFF2-40B4-BE49-F238E27FC236}">
                  <a16:creationId xmlns:a16="http://schemas.microsoft.com/office/drawing/2014/main" id="{0259812C-0EB9-48EC-810D-F17C202A08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6059" y="4413708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17881664-CECE-4157-8EC7-0C43485A6C20}"/>
                </a:ext>
              </a:extLst>
            </p:cNvPr>
            <p:cNvSpPr/>
            <p:nvPr/>
          </p:nvSpPr>
          <p:spPr>
            <a:xfrm rot="5400000">
              <a:off x="3758368" y="4054417"/>
              <a:ext cx="540000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0" name="矩形: 圓角 3">
            <a:extLst>
              <a:ext uri="{FF2B5EF4-FFF2-40B4-BE49-F238E27FC236}">
                <a16:creationId xmlns:a16="http://schemas.microsoft.com/office/drawing/2014/main" id="{D84AC07A-C910-4B3A-8644-62814A3AF281}"/>
              </a:ext>
            </a:extLst>
          </p:cNvPr>
          <p:cNvSpPr/>
          <p:nvPr/>
        </p:nvSpPr>
        <p:spPr>
          <a:xfrm>
            <a:off x="7001363" y="1603327"/>
            <a:ext cx="3302911" cy="7622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Downstream</a:t>
            </a:r>
            <a:endParaRPr lang="zh-TW" altLang="en-US" sz="2800" dirty="0"/>
          </a:p>
        </p:txBody>
      </p:sp>
      <p:sp>
        <p:nvSpPr>
          <p:cNvPr id="91" name="文字方塊 90">
            <a:extLst>
              <a:ext uri="{FF2B5EF4-FFF2-40B4-BE49-F238E27FC236}">
                <a16:creationId xmlns:a16="http://schemas.microsoft.com/office/drawing/2014/main" id="{89A35838-65F3-4EAA-B181-2E7A32D1ACC9}"/>
              </a:ext>
            </a:extLst>
          </p:cNvPr>
          <p:cNvSpPr txBox="1"/>
          <p:nvPr/>
        </p:nvSpPr>
        <p:spPr>
          <a:xfrm>
            <a:off x="7473666" y="1006497"/>
            <a:ext cx="247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Test on Chinese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92" name="矩形: 圓角 3">
            <a:extLst>
              <a:ext uri="{FF2B5EF4-FFF2-40B4-BE49-F238E27FC236}">
                <a16:creationId xmlns:a16="http://schemas.microsoft.com/office/drawing/2014/main" id="{D18BFA1B-4B25-4119-BAFD-503F81FBA8F9}"/>
              </a:ext>
            </a:extLst>
          </p:cNvPr>
          <p:cNvSpPr/>
          <p:nvPr/>
        </p:nvSpPr>
        <p:spPr>
          <a:xfrm>
            <a:off x="7001363" y="4548601"/>
            <a:ext cx="3302911" cy="762276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Multi-BERT</a:t>
            </a:r>
            <a:endParaRPr lang="zh-TW" altLang="en-US" sz="2800" dirty="0"/>
          </a:p>
        </p:txBody>
      </p:sp>
      <p:cxnSp>
        <p:nvCxnSpPr>
          <p:cNvPr id="95" name="直線單箭頭接點 94">
            <a:extLst>
              <a:ext uri="{FF2B5EF4-FFF2-40B4-BE49-F238E27FC236}">
                <a16:creationId xmlns:a16="http://schemas.microsoft.com/office/drawing/2014/main" id="{F3D957E6-AD47-42DE-8D9A-016F067A21D5}"/>
              </a:ext>
            </a:extLst>
          </p:cNvPr>
          <p:cNvCxnSpPr>
            <a:cxnSpLocks/>
          </p:cNvCxnSpPr>
          <p:nvPr/>
        </p:nvCxnSpPr>
        <p:spPr>
          <a:xfrm flipV="1">
            <a:off x="8251870" y="534979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00CC39F1-159A-4584-97E4-010CE99A9500}"/>
              </a:ext>
            </a:extLst>
          </p:cNvPr>
          <p:cNvCxnSpPr>
            <a:cxnSpLocks/>
          </p:cNvCxnSpPr>
          <p:nvPr/>
        </p:nvCxnSpPr>
        <p:spPr>
          <a:xfrm flipV="1">
            <a:off x="9095216" y="533965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49CE9EFF-9133-4EC6-8423-5BCCA25A3BF7}"/>
              </a:ext>
            </a:extLst>
          </p:cNvPr>
          <p:cNvCxnSpPr>
            <a:cxnSpLocks/>
          </p:cNvCxnSpPr>
          <p:nvPr/>
        </p:nvCxnSpPr>
        <p:spPr>
          <a:xfrm flipV="1">
            <a:off x="9971305" y="530436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C56AA918-8FB2-439F-A6F0-17BDFFE617C2}"/>
              </a:ext>
            </a:extLst>
          </p:cNvPr>
          <p:cNvSpPr txBox="1"/>
          <p:nvPr/>
        </p:nvSpPr>
        <p:spPr>
          <a:xfrm>
            <a:off x="6835581" y="5686074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</a:t>
            </a:r>
          </a:p>
        </p:txBody>
      </p:sp>
      <p:sp>
        <p:nvSpPr>
          <p:cNvPr id="105" name="文字方塊 104">
            <a:extLst>
              <a:ext uri="{FF2B5EF4-FFF2-40B4-BE49-F238E27FC236}">
                <a16:creationId xmlns:a16="http://schemas.microsoft.com/office/drawing/2014/main" id="{33A058A1-18E7-4BFF-A0EB-E19FF4FD9214}"/>
              </a:ext>
            </a:extLst>
          </p:cNvPr>
          <p:cNvSpPr txBox="1"/>
          <p:nvPr/>
        </p:nvSpPr>
        <p:spPr>
          <a:xfrm>
            <a:off x="7740258" y="5686074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</a:p>
        </p:txBody>
      </p: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D3C016FD-1C00-4B85-A49A-DEE3F97DB2E9}"/>
              </a:ext>
            </a:extLst>
          </p:cNvPr>
          <p:cNvSpPr txBox="1"/>
          <p:nvPr/>
        </p:nvSpPr>
        <p:spPr>
          <a:xfrm>
            <a:off x="8575732" y="5686074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</a:p>
        </p:txBody>
      </p:sp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11C53753-6395-4BC3-9C1A-9EA1B7212C15}"/>
              </a:ext>
            </a:extLst>
          </p:cNvPr>
          <p:cNvSpPr txBox="1"/>
          <p:nvPr/>
        </p:nvSpPr>
        <p:spPr>
          <a:xfrm>
            <a:off x="9210319" y="5686074"/>
            <a:ext cx="1511451" cy="476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49103BEE-AB86-4493-9B1B-A3C30869C9D2}"/>
              </a:ext>
            </a:extLst>
          </p:cNvPr>
          <p:cNvGrpSpPr/>
          <p:nvPr/>
        </p:nvGrpSpPr>
        <p:grpSpPr>
          <a:xfrm>
            <a:off x="2161356" y="248455"/>
            <a:ext cx="3632535" cy="1885179"/>
            <a:chOff x="637355" y="248454"/>
            <a:chExt cx="3632535" cy="1885179"/>
          </a:xfrm>
        </p:grpSpPr>
        <p:cxnSp>
          <p:nvCxnSpPr>
            <p:cNvPr id="65" name="直線單箭頭接點 64">
              <a:extLst>
                <a:ext uri="{FF2B5EF4-FFF2-40B4-BE49-F238E27FC236}">
                  <a16:creationId xmlns:a16="http://schemas.microsoft.com/office/drawing/2014/main" id="{339F1C75-98C7-4A25-8C69-80B6997B0FED}"/>
                </a:ext>
              </a:extLst>
            </p:cNvPr>
            <p:cNvCxnSpPr/>
            <p:nvPr/>
          </p:nvCxnSpPr>
          <p:spPr>
            <a:xfrm flipH="1" flipV="1">
              <a:off x="2067744" y="826473"/>
              <a:ext cx="577988" cy="40390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橢圓 65">
              <a:extLst>
                <a:ext uri="{FF2B5EF4-FFF2-40B4-BE49-F238E27FC236}">
                  <a16:creationId xmlns:a16="http://schemas.microsoft.com/office/drawing/2014/main" id="{CCEEFEA8-193A-4BBC-A9F0-47C7AFD4C459}"/>
                </a:ext>
              </a:extLst>
            </p:cNvPr>
            <p:cNvSpPr/>
            <p:nvPr/>
          </p:nvSpPr>
          <p:spPr>
            <a:xfrm rot="10190157">
              <a:off x="1983270" y="681044"/>
              <a:ext cx="134608" cy="134608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橢圓 92">
              <a:extLst>
                <a:ext uri="{FF2B5EF4-FFF2-40B4-BE49-F238E27FC236}">
                  <a16:creationId xmlns:a16="http://schemas.microsoft.com/office/drawing/2014/main" id="{029063B5-503A-4967-9423-86E5F1572013}"/>
                </a:ext>
              </a:extLst>
            </p:cNvPr>
            <p:cNvSpPr/>
            <p:nvPr/>
          </p:nvSpPr>
          <p:spPr>
            <a:xfrm rot="10190157">
              <a:off x="2607417" y="1235332"/>
              <a:ext cx="134608" cy="134608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文字方塊 93">
              <a:extLst>
                <a:ext uri="{FF2B5EF4-FFF2-40B4-BE49-F238E27FC236}">
                  <a16:creationId xmlns:a16="http://schemas.microsoft.com/office/drawing/2014/main" id="{BEED3716-3363-4F5D-9C8F-A356E3330AC9}"/>
                </a:ext>
              </a:extLst>
            </p:cNvPr>
            <p:cNvSpPr txBox="1"/>
            <p:nvPr/>
          </p:nvSpPr>
          <p:spPr>
            <a:xfrm>
              <a:off x="637355" y="248454"/>
              <a:ext cx="15617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Average of English</a:t>
              </a:r>
              <a:endParaRPr lang="zh-TW" altLang="en-US" sz="2400" dirty="0"/>
            </a:p>
          </p:txBody>
        </p:sp>
        <p:sp>
          <p:nvSpPr>
            <p:cNvPr id="96" name="文字方塊 95">
              <a:extLst>
                <a:ext uri="{FF2B5EF4-FFF2-40B4-BE49-F238E27FC236}">
                  <a16:creationId xmlns:a16="http://schemas.microsoft.com/office/drawing/2014/main" id="{479A4661-3C80-492A-B212-667F0A349307}"/>
                </a:ext>
              </a:extLst>
            </p:cNvPr>
            <p:cNvSpPr txBox="1"/>
            <p:nvPr/>
          </p:nvSpPr>
          <p:spPr>
            <a:xfrm>
              <a:off x="2708149" y="1302636"/>
              <a:ext cx="15617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Average of Chinese</a:t>
              </a:r>
              <a:endParaRPr lang="zh-TW" altLang="en-US" sz="2400" dirty="0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9BA06C41-B477-47F9-A06B-22162AE90076}"/>
                </a:ext>
              </a:extLst>
            </p:cNvPr>
            <p:cNvSpPr/>
            <p:nvPr/>
          </p:nvSpPr>
          <p:spPr>
            <a:xfrm rot="5400000">
              <a:off x="1685553" y="1403615"/>
              <a:ext cx="760287" cy="19520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010536A3-8659-4094-B159-10347974C67D}"/>
              </a:ext>
            </a:extLst>
          </p:cNvPr>
          <p:cNvGrpSpPr/>
          <p:nvPr/>
        </p:nvGrpSpPr>
        <p:grpSpPr>
          <a:xfrm>
            <a:off x="7118298" y="2747655"/>
            <a:ext cx="492001" cy="1014935"/>
            <a:chOff x="5292230" y="2078421"/>
            <a:chExt cx="492001" cy="1014935"/>
          </a:xfrm>
        </p:grpSpPr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2A18A456-395F-42EB-9E8B-0E10554A6D14}"/>
                </a:ext>
              </a:extLst>
            </p:cNvPr>
            <p:cNvSpPr/>
            <p:nvPr/>
          </p:nvSpPr>
          <p:spPr>
            <a:xfrm rot="5400000">
              <a:off x="5274976" y="2250816"/>
              <a:ext cx="540000" cy="19520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文字方塊 102">
              <a:extLst>
                <a:ext uri="{FF2B5EF4-FFF2-40B4-BE49-F238E27FC236}">
                  <a16:creationId xmlns:a16="http://schemas.microsoft.com/office/drawing/2014/main" id="{D755E431-CC48-44CF-AD36-C897E2FE6D6C}"/>
                </a:ext>
              </a:extLst>
            </p:cNvPr>
            <p:cNvSpPr txBox="1"/>
            <p:nvPr/>
          </p:nvSpPr>
          <p:spPr>
            <a:xfrm>
              <a:off x="5292230" y="2570136"/>
              <a:ext cx="492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/>
                <a:t>+</a:t>
              </a:r>
              <a:endParaRPr lang="zh-TW" altLang="en-US" sz="2800" b="1" dirty="0"/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A8664931-6BED-47B2-BD7C-DC717C1989B1}"/>
              </a:ext>
            </a:extLst>
          </p:cNvPr>
          <p:cNvGrpSpPr/>
          <p:nvPr/>
        </p:nvGrpSpPr>
        <p:grpSpPr>
          <a:xfrm>
            <a:off x="8027864" y="2767001"/>
            <a:ext cx="492001" cy="1014065"/>
            <a:chOff x="6376527" y="2097767"/>
            <a:chExt cx="492001" cy="1014065"/>
          </a:xfrm>
        </p:grpSpPr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EF76A63B-55EB-41FB-89C4-C9A82ED232F2}"/>
                </a:ext>
              </a:extLst>
            </p:cNvPr>
            <p:cNvSpPr/>
            <p:nvPr/>
          </p:nvSpPr>
          <p:spPr>
            <a:xfrm rot="5400000">
              <a:off x="6344114" y="2270162"/>
              <a:ext cx="540000" cy="19520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9" name="文字方塊 108">
              <a:extLst>
                <a:ext uri="{FF2B5EF4-FFF2-40B4-BE49-F238E27FC236}">
                  <a16:creationId xmlns:a16="http://schemas.microsoft.com/office/drawing/2014/main" id="{EF8236A5-8C28-473F-B34B-A8DAA1576FE0}"/>
                </a:ext>
              </a:extLst>
            </p:cNvPr>
            <p:cNvSpPr txBox="1"/>
            <p:nvPr/>
          </p:nvSpPr>
          <p:spPr>
            <a:xfrm>
              <a:off x="6376527" y="2588612"/>
              <a:ext cx="492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/>
                <a:t>+</a:t>
              </a:r>
              <a:endParaRPr lang="zh-TW" altLang="en-US" sz="2800" b="1" dirty="0"/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5B4CB262-0FF2-4491-BF71-0FC6E3E2E16D}"/>
              </a:ext>
            </a:extLst>
          </p:cNvPr>
          <p:cNvGrpSpPr/>
          <p:nvPr/>
        </p:nvGrpSpPr>
        <p:grpSpPr>
          <a:xfrm>
            <a:off x="8855794" y="2751903"/>
            <a:ext cx="492001" cy="1031742"/>
            <a:chOff x="7396808" y="2112155"/>
            <a:chExt cx="492001" cy="1031742"/>
          </a:xfrm>
        </p:grpSpPr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99D8A5D2-5071-4F7A-92CE-939E9F87692A}"/>
                </a:ext>
              </a:extLst>
            </p:cNvPr>
            <p:cNvSpPr/>
            <p:nvPr/>
          </p:nvSpPr>
          <p:spPr>
            <a:xfrm rot="5400000">
              <a:off x="7372809" y="2284550"/>
              <a:ext cx="540000" cy="19520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0" name="文字方塊 109">
              <a:extLst>
                <a:ext uri="{FF2B5EF4-FFF2-40B4-BE49-F238E27FC236}">
                  <a16:creationId xmlns:a16="http://schemas.microsoft.com/office/drawing/2014/main" id="{A20C984C-FFD1-4CCD-95C0-FC91D5BE7EDD}"/>
                </a:ext>
              </a:extLst>
            </p:cNvPr>
            <p:cNvSpPr txBox="1"/>
            <p:nvPr/>
          </p:nvSpPr>
          <p:spPr>
            <a:xfrm>
              <a:off x="7396808" y="2620677"/>
              <a:ext cx="492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/>
                <a:t>+</a:t>
              </a:r>
              <a:endParaRPr lang="zh-TW" altLang="en-US" sz="2800" b="1" dirty="0"/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87B610B5-6844-4C6C-8D62-50B2910188C4}"/>
              </a:ext>
            </a:extLst>
          </p:cNvPr>
          <p:cNvGrpSpPr/>
          <p:nvPr/>
        </p:nvGrpSpPr>
        <p:grpSpPr>
          <a:xfrm>
            <a:off x="9714648" y="2751903"/>
            <a:ext cx="492001" cy="1029162"/>
            <a:chOff x="8427010" y="2112155"/>
            <a:chExt cx="492001" cy="1029162"/>
          </a:xfrm>
        </p:grpSpPr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C1592947-7E1A-425A-8EC4-3E3B237B172D}"/>
                </a:ext>
              </a:extLst>
            </p:cNvPr>
            <p:cNvSpPr/>
            <p:nvPr/>
          </p:nvSpPr>
          <p:spPr>
            <a:xfrm rot="5400000">
              <a:off x="8411225" y="2284550"/>
              <a:ext cx="540000" cy="19520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1" name="文字方塊 110">
              <a:extLst>
                <a:ext uri="{FF2B5EF4-FFF2-40B4-BE49-F238E27FC236}">
                  <a16:creationId xmlns:a16="http://schemas.microsoft.com/office/drawing/2014/main" id="{1FE2136C-816E-496D-AB49-FEA8639839ED}"/>
                </a:ext>
              </a:extLst>
            </p:cNvPr>
            <p:cNvSpPr txBox="1"/>
            <p:nvPr/>
          </p:nvSpPr>
          <p:spPr>
            <a:xfrm>
              <a:off x="8427010" y="2618097"/>
              <a:ext cx="492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/>
                <a:t>+</a:t>
              </a:r>
              <a:endParaRPr lang="zh-TW" altLang="en-US" sz="2800" b="1" dirty="0"/>
            </a:p>
          </p:txBody>
        </p:sp>
      </p:grpSp>
      <p:sp>
        <p:nvSpPr>
          <p:cNvPr id="121" name="矩形 120">
            <a:extLst>
              <a:ext uri="{FF2B5EF4-FFF2-40B4-BE49-F238E27FC236}">
                <a16:creationId xmlns:a16="http://schemas.microsoft.com/office/drawing/2014/main" id="{F366961D-3423-4A57-9C9C-5A70D17D64F7}"/>
              </a:ext>
            </a:extLst>
          </p:cNvPr>
          <p:cNvSpPr/>
          <p:nvPr/>
        </p:nvSpPr>
        <p:spPr>
          <a:xfrm>
            <a:off x="2113870" y="3613447"/>
            <a:ext cx="3199360" cy="79312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162D2544-BB3A-4A8A-B0D4-F1D7F04B484D}"/>
              </a:ext>
            </a:extLst>
          </p:cNvPr>
          <p:cNvSpPr/>
          <p:nvPr/>
        </p:nvSpPr>
        <p:spPr>
          <a:xfrm>
            <a:off x="7082262" y="2571717"/>
            <a:ext cx="3199360" cy="182224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文字方塊 122">
            <a:extLst>
              <a:ext uri="{FF2B5EF4-FFF2-40B4-BE49-F238E27FC236}">
                <a16:creationId xmlns:a16="http://schemas.microsoft.com/office/drawing/2014/main" id="{BF8ACB58-EBB4-49B0-A39E-66ED37989376}"/>
              </a:ext>
            </a:extLst>
          </p:cNvPr>
          <p:cNvSpPr txBox="1"/>
          <p:nvPr/>
        </p:nvSpPr>
        <p:spPr>
          <a:xfrm>
            <a:off x="5560894" y="3750548"/>
            <a:ext cx="1534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Similar?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8805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10AA3E-EB29-4F92-8491-E87F53FF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 </a:t>
            </a:r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80CF2AD-6BE9-7D6B-840E-61312DE33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36" y="1565959"/>
            <a:ext cx="11753128" cy="43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139D6-4038-4B79-B007-4B67D0230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 </a:t>
            </a:r>
            <a:endParaRPr lang="zh-TW" altLang="en-US" dirty="0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F714656E-9FE6-4993-A336-631E70EB5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904072"/>
              </p:ext>
            </p:extLst>
          </p:nvPr>
        </p:nvGraphicFramePr>
        <p:xfrm>
          <a:off x="2251124" y="1732944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矩形: 圓角 2">
            <a:extLst>
              <a:ext uri="{FF2B5EF4-FFF2-40B4-BE49-F238E27FC236}">
                <a16:creationId xmlns:a16="http://schemas.microsoft.com/office/drawing/2014/main" id="{FECE9250-7222-4E3A-BCD1-C9E3D27D3CB5}"/>
              </a:ext>
            </a:extLst>
          </p:cNvPr>
          <p:cNvSpPr/>
          <p:nvPr/>
        </p:nvSpPr>
        <p:spPr>
          <a:xfrm>
            <a:off x="2251124" y="1922850"/>
            <a:ext cx="7886700" cy="120017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50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ECAC6B-72DC-3149-2B0D-87F905D3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You just have to ask ……</a:t>
            </a:r>
            <a:endParaRPr lang="zh-TW" altLang="en-US" dirty="0"/>
          </a:p>
        </p:txBody>
      </p:sp>
      <p:sp>
        <p:nvSpPr>
          <p:cNvPr id="5" name="矩形: 圓角 3">
            <a:extLst>
              <a:ext uri="{FF2B5EF4-FFF2-40B4-BE49-F238E27FC236}">
                <a16:creationId xmlns:a16="http://schemas.microsoft.com/office/drawing/2014/main" id="{EF607E8A-5735-0A23-3F75-FE1C011F2537}"/>
              </a:ext>
            </a:extLst>
          </p:cNvPr>
          <p:cNvSpPr/>
          <p:nvPr/>
        </p:nvSpPr>
        <p:spPr>
          <a:xfrm>
            <a:off x="838200" y="4149327"/>
            <a:ext cx="6652807" cy="1265032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Multi-BERT</a:t>
            </a:r>
            <a:endParaRPr lang="zh-TW" altLang="en-US" sz="2800" dirty="0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75855CD6-E7B1-E779-CE11-1FC26D9FFB21}"/>
              </a:ext>
            </a:extLst>
          </p:cNvPr>
          <p:cNvCxnSpPr>
            <a:cxnSpLocks/>
          </p:cNvCxnSpPr>
          <p:nvPr/>
        </p:nvCxnSpPr>
        <p:spPr>
          <a:xfrm flipV="1">
            <a:off x="1191373" y="540322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>
            <a:extLst>
              <a:ext uri="{FF2B5EF4-FFF2-40B4-BE49-F238E27FC236}">
                <a16:creationId xmlns:a16="http://schemas.microsoft.com/office/drawing/2014/main" id="{E8263832-3CBC-E0C6-9445-7DD470ECB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990" y="717605"/>
            <a:ext cx="5096586" cy="2019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F097C5FB-224F-9C74-C2EE-7A04DDE0929A}"/>
              </a:ext>
            </a:extLst>
          </p:cNvPr>
          <p:cNvSpPr txBox="1"/>
          <p:nvPr/>
        </p:nvSpPr>
        <p:spPr>
          <a:xfrm>
            <a:off x="838200" y="144538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It’s not Greek to </a:t>
            </a:r>
            <a:r>
              <a:rPr lang="en-US" altLang="zh-TW" dirty="0" err="1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mBERT</a:t>
            </a:r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: Inducing Word-Level Translations from Multilingual BERT</a:t>
            </a:r>
            <a:endParaRPr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3A8ECBC-90D3-BD23-4EE7-F1FFC0FC2B01}"/>
              </a:ext>
            </a:extLst>
          </p:cNvPr>
          <p:cNvSpPr txBox="1"/>
          <p:nvPr/>
        </p:nvSpPr>
        <p:spPr>
          <a:xfrm>
            <a:off x="1933751" y="201537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https://arxiv.org/abs/2010.08275</a:t>
            </a: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CFEADF34-9DDF-FEDE-E131-90D8D437F3F7}"/>
              </a:ext>
            </a:extLst>
          </p:cNvPr>
          <p:cNvCxnSpPr>
            <a:cxnSpLocks/>
          </p:cNvCxnSpPr>
          <p:nvPr/>
        </p:nvCxnSpPr>
        <p:spPr>
          <a:xfrm flipV="1">
            <a:off x="2154991" y="540322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7F1619FD-A513-C6DF-0315-BF955AC1DE95}"/>
              </a:ext>
            </a:extLst>
          </p:cNvPr>
          <p:cNvCxnSpPr>
            <a:cxnSpLocks/>
          </p:cNvCxnSpPr>
          <p:nvPr/>
        </p:nvCxnSpPr>
        <p:spPr>
          <a:xfrm flipV="1">
            <a:off x="3118609" y="540322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03A903C1-80B9-22D9-2B5E-B0FB99DC2C59}"/>
              </a:ext>
            </a:extLst>
          </p:cNvPr>
          <p:cNvCxnSpPr>
            <a:cxnSpLocks/>
          </p:cNvCxnSpPr>
          <p:nvPr/>
        </p:nvCxnSpPr>
        <p:spPr>
          <a:xfrm flipV="1">
            <a:off x="4082227" y="540322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B69BD32A-695F-7FC5-A08B-1F096ACDD55C}"/>
              </a:ext>
            </a:extLst>
          </p:cNvPr>
          <p:cNvCxnSpPr>
            <a:cxnSpLocks/>
          </p:cNvCxnSpPr>
          <p:nvPr/>
        </p:nvCxnSpPr>
        <p:spPr>
          <a:xfrm flipV="1">
            <a:off x="5045845" y="540322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EC9B8C4A-8247-6AB4-88AF-5739D1E07336}"/>
              </a:ext>
            </a:extLst>
          </p:cNvPr>
          <p:cNvCxnSpPr>
            <a:cxnSpLocks/>
          </p:cNvCxnSpPr>
          <p:nvPr/>
        </p:nvCxnSpPr>
        <p:spPr>
          <a:xfrm flipV="1">
            <a:off x="6009463" y="540322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64AA72FC-E23E-673A-AFAA-E37F864223D8}"/>
              </a:ext>
            </a:extLst>
          </p:cNvPr>
          <p:cNvCxnSpPr>
            <a:cxnSpLocks/>
          </p:cNvCxnSpPr>
          <p:nvPr/>
        </p:nvCxnSpPr>
        <p:spPr>
          <a:xfrm flipV="1">
            <a:off x="6973078" y="540322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>
            <a:extLst>
              <a:ext uri="{FF2B5EF4-FFF2-40B4-BE49-F238E27FC236}">
                <a16:creationId xmlns:a16="http://schemas.microsoft.com/office/drawing/2014/main" id="{E846882E-D32A-E56C-4455-A1272BABB2A4}"/>
              </a:ext>
            </a:extLst>
          </p:cNvPr>
          <p:cNvSpPr txBox="1"/>
          <p:nvPr/>
        </p:nvSpPr>
        <p:spPr>
          <a:xfrm>
            <a:off x="809289" y="5696881"/>
            <a:ext cx="728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The 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2A47ABF-DAD5-5440-E73B-9D3BE388FA2D}"/>
              </a:ext>
            </a:extLst>
          </p:cNvPr>
          <p:cNvSpPr txBox="1"/>
          <p:nvPr/>
        </p:nvSpPr>
        <p:spPr>
          <a:xfrm>
            <a:off x="1625339" y="5696881"/>
            <a:ext cx="106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word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14AC39A-7F2F-7957-D7CD-5F8455637213}"/>
              </a:ext>
            </a:extLst>
          </p:cNvPr>
          <p:cNvSpPr txBox="1"/>
          <p:nvPr/>
        </p:nvSpPr>
        <p:spPr>
          <a:xfrm>
            <a:off x="2732617" y="5696881"/>
            <a:ext cx="1102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apple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4D17594-06D5-08E5-F602-62329F7BC111}"/>
              </a:ext>
            </a:extLst>
          </p:cNvPr>
          <p:cNvSpPr txBox="1"/>
          <p:nvPr/>
        </p:nvSpPr>
        <p:spPr>
          <a:xfrm>
            <a:off x="3879023" y="5696881"/>
            <a:ext cx="5556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in</a:t>
            </a:r>
            <a:endParaRPr lang="zh-TW" altLang="en-US" sz="24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1207FED-402E-E469-7E92-817BD9C8224C}"/>
              </a:ext>
            </a:extLst>
          </p:cNvPr>
          <p:cNvSpPr txBox="1"/>
          <p:nvPr/>
        </p:nvSpPr>
        <p:spPr>
          <a:xfrm>
            <a:off x="4571121" y="5696881"/>
            <a:ext cx="14344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French</a:t>
            </a:r>
            <a:endParaRPr lang="zh-TW" altLang="en-US" sz="24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91B3161-8243-A715-F35B-C6C16C0D3EDC}"/>
              </a:ext>
            </a:extLst>
          </p:cNvPr>
          <p:cNvSpPr txBox="1"/>
          <p:nvPr/>
        </p:nvSpPr>
        <p:spPr>
          <a:xfrm>
            <a:off x="5806259" y="5696881"/>
            <a:ext cx="4204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is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563BF4B-71B5-830D-A669-95851961A5E0}"/>
              </a:ext>
            </a:extLst>
          </p:cNvPr>
          <p:cNvSpPr txBox="1"/>
          <p:nvPr/>
        </p:nvSpPr>
        <p:spPr>
          <a:xfrm>
            <a:off x="5910974" y="5696881"/>
            <a:ext cx="21373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[MASE]</a:t>
            </a:r>
            <a:endParaRPr lang="zh-TW" altLang="en-US" sz="2400" dirty="0"/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CA3C5984-BC0D-E341-07FB-B06F7824A840}"/>
              </a:ext>
            </a:extLst>
          </p:cNvPr>
          <p:cNvCxnSpPr>
            <a:cxnSpLocks/>
          </p:cNvCxnSpPr>
          <p:nvPr/>
        </p:nvCxnSpPr>
        <p:spPr>
          <a:xfrm flipV="1">
            <a:off x="6963238" y="379781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BEF12915-DF41-5584-E9A9-DBE82BC00EEA}"/>
              </a:ext>
            </a:extLst>
          </p:cNvPr>
          <p:cNvSpPr txBox="1"/>
          <p:nvPr/>
        </p:nvSpPr>
        <p:spPr>
          <a:xfrm>
            <a:off x="6603474" y="3201176"/>
            <a:ext cx="71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???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1807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139D6-4038-4B79-B007-4B67D0230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 </a:t>
            </a:r>
            <a:endParaRPr lang="zh-TW" altLang="en-US" dirty="0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F714656E-9FE6-4993-A336-631E70EB5F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51124" y="1732944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矩形: 圓角 2">
            <a:extLst>
              <a:ext uri="{FF2B5EF4-FFF2-40B4-BE49-F238E27FC236}">
                <a16:creationId xmlns:a16="http://schemas.microsoft.com/office/drawing/2014/main" id="{FECE9250-7222-4E3A-BCD1-C9E3D27D3CB5}"/>
              </a:ext>
            </a:extLst>
          </p:cNvPr>
          <p:cNvSpPr/>
          <p:nvPr/>
        </p:nvSpPr>
        <p:spPr>
          <a:xfrm>
            <a:off x="2251124" y="3308524"/>
            <a:ext cx="7886700" cy="120017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36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522051-0638-44D1-9E32-977FDDD1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does BERT work?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51B6F7-A1C2-4629-89B7-8F6D8B0B8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Applying BERT to </a:t>
            </a:r>
            <a:r>
              <a:rPr lang="en-US" altLang="zh-TW" b="1" dirty="0"/>
              <a:t>protein</a:t>
            </a:r>
            <a:r>
              <a:rPr lang="en-US" altLang="zh-TW" dirty="0"/>
              <a:t>, </a:t>
            </a:r>
            <a:r>
              <a:rPr lang="en-US" altLang="zh-TW" b="1" dirty="0"/>
              <a:t>DNA</a:t>
            </a:r>
            <a:r>
              <a:rPr lang="en-US" altLang="zh-TW" dirty="0"/>
              <a:t>, </a:t>
            </a:r>
            <a:r>
              <a:rPr lang="en-US" altLang="zh-TW" b="1" dirty="0"/>
              <a:t>music classification</a:t>
            </a:r>
            <a:endParaRPr lang="zh-TW" altLang="en-US" b="1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A19A872-EE23-426B-AD72-C8820058A8AD}"/>
              </a:ext>
            </a:extLst>
          </p:cNvPr>
          <p:cNvSpPr txBox="1"/>
          <p:nvPr/>
        </p:nvSpPr>
        <p:spPr>
          <a:xfrm>
            <a:off x="6291952" y="381035"/>
            <a:ext cx="419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>
              <a:defRPr/>
            </a:pP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This work is done by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inherit"/>
                <a:ea typeface="新細明體" panose="02020500000000000000" pitchFamily="18" charset="-120"/>
              </a:rPr>
              <a:t>高瑋聰</a:t>
            </a:r>
            <a:endParaRPr lang="zh-TW" altLang="en-US" dirty="0">
              <a:solidFill>
                <a:srgbClr val="000000"/>
              </a:solidFill>
              <a:latin typeface="Helvetica Neue"/>
              <a:ea typeface="新細明體" panose="02020500000000000000" pitchFamily="18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35E5140-2A5A-4E58-AC1C-987454E1C62C}"/>
              </a:ext>
            </a:extLst>
          </p:cNvPr>
          <p:cNvSpPr txBox="1"/>
          <p:nvPr/>
        </p:nvSpPr>
        <p:spPr>
          <a:xfrm>
            <a:off x="7235372" y="61433"/>
            <a:ext cx="3389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https://arxiv.org/abs/2103.07162</a:t>
            </a:r>
          </a:p>
        </p:txBody>
      </p:sp>
      <p:pic>
        <p:nvPicPr>
          <p:cNvPr id="2050" name="Picture 2" descr="The Astrophysics &amp; Astrochemistry Laboratory: Nucleobases and Their  Production during the Photolysis of Astrophysically Relevant Ices">
            <a:extLst>
              <a:ext uri="{FF2B5EF4-FFF2-40B4-BE49-F238E27FC236}">
                <a16:creationId xmlns:a16="http://schemas.microsoft.com/office/drawing/2014/main" id="{C8581047-F7D5-4FD9-BE77-758631CAC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322" y="2643998"/>
            <a:ext cx="2943678" cy="38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DDFA7D02-74F0-4F46-A32F-0E692A35ECFB}"/>
              </a:ext>
            </a:extLst>
          </p:cNvPr>
          <p:cNvSpPr txBox="1"/>
          <p:nvPr/>
        </p:nvSpPr>
        <p:spPr>
          <a:xfrm>
            <a:off x="5571672" y="2391311"/>
            <a:ext cx="159929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EI        CCAGCTGCATCACAGGAGGCCAGCGAGCAGGTCTGTTCCAAGGGCCTTCGAGCCAGTCTG</a:t>
            </a:r>
          </a:p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EI        AGACCCGCCGGGAGGCGGAGGACCTGCAGGGTGAGCCCCACCGCCCCTCCGTGCCCCCGC</a:t>
            </a:r>
          </a:p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IE        AACGTGGCCTCCTTGTGCCCTTCCCCACAGTGCCCTCTTCCAGGACAAACTTGGAGAAGT</a:t>
            </a:r>
          </a:p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IE        CCACTCAGCCAGGCCCTTCTTCTCCTCCAGGTCCCCCACGGCCCTTCAGGATGAAAGCTG</a:t>
            </a:r>
          </a:p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IE        CCTGATCTGGGTCTCCCCTCCCACCCTCAGGGAGCCAGGCTCGGCATTTCTGGCAGCAAG</a:t>
            </a:r>
          </a:p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IE        AGCCCTCAACCCTTCTGTCTCACCCTCCAGCCTAAAGCTCCTTGACAACTGGGACAGCGT</a:t>
            </a:r>
          </a:p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IE        CCACTCAGCCAGGCCCTTCTTCTCCTCCAGGTCCCCCACGGCCCTTCAGGATGAAAGCTG</a:t>
            </a:r>
          </a:p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N        CTGTGTTCACCACATCAAGCGCCGGGACATCGTGCTCAAGTGGGAGCTGGGGGAGGGCGC</a:t>
            </a:r>
          </a:p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N        GTGTTACCGAGGGCATTTCTAACAGTCTTCTTACTACGGCCTCCGCCGACCGCGCGCTCG</a:t>
            </a:r>
          </a:p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N        TCTGAGCTCTGCATTTGTCTATTCTCCAGCTGACCCTGGTTCTCTCTCTTAGCTACCTGC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870BBAD-8A6A-43C1-AFC7-25A2113B8782}"/>
              </a:ext>
            </a:extLst>
          </p:cNvPr>
          <p:cNvSpPr txBox="1"/>
          <p:nvPr/>
        </p:nvSpPr>
        <p:spPr>
          <a:xfrm>
            <a:off x="5333547" y="608106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srgbClr val="FF0000"/>
                </a:solidFill>
                <a:latin typeface="Calibri" panose="020F0502020204030204"/>
                <a:ea typeface="新細明體" panose="02020500000000000000" pitchFamily="18" charset="-120"/>
              </a:rPr>
              <a:t>class</a:t>
            </a:r>
            <a:endParaRPr lang="zh-TW" altLang="en-US" sz="2400" dirty="0">
              <a:solidFill>
                <a:srgbClr val="FF000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895DF17-42D2-487F-991C-BF9F55F4C1E8}"/>
              </a:ext>
            </a:extLst>
          </p:cNvPr>
          <p:cNvSpPr txBox="1"/>
          <p:nvPr/>
        </p:nvSpPr>
        <p:spPr>
          <a:xfrm>
            <a:off x="7235373" y="6085037"/>
            <a:ext cx="2252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srgbClr val="FF0000"/>
                </a:solidFill>
                <a:latin typeface="Calibri" panose="020F0502020204030204"/>
                <a:ea typeface="新細明體" panose="02020500000000000000" pitchFamily="18" charset="-120"/>
              </a:rPr>
              <a:t>DNA sequence </a:t>
            </a:r>
            <a:endParaRPr lang="zh-TW" altLang="en-US" sz="2400" dirty="0">
              <a:solidFill>
                <a:srgbClr val="FF000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929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70BFEF4C-FA0B-448C-828C-37935EB253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42482" y="3704481"/>
          <a:ext cx="1924050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2025">
                  <a:extLst>
                    <a:ext uri="{9D8B030D-6E8A-4147-A177-3AD203B41FA5}">
                      <a16:colId xmlns:a16="http://schemas.microsoft.com/office/drawing/2014/main" val="3852959223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1642699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A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we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57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T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you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988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C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he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31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G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she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338667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FA84F50B-5371-49F0-BE07-D5E919F72687}"/>
              </a:ext>
            </a:extLst>
          </p:cNvPr>
          <p:cNvSpPr txBox="1"/>
          <p:nvPr/>
        </p:nvSpPr>
        <p:spPr>
          <a:xfrm>
            <a:off x="6291952" y="381035"/>
            <a:ext cx="419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>
              <a:defRPr/>
            </a:pP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This work is done by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inherit"/>
                <a:ea typeface="新細明體" panose="02020500000000000000" pitchFamily="18" charset="-120"/>
              </a:rPr>
              <a:t>高瑋聰</a:t>
            </a:r>
            <a:endParaRPr lang="zh-TW" altLang="en-US" dirty="0">
              <a:solidFill>
                <a:srgbClr val="000000"/>
              </a:solidFill>
              <a:latin typeface="Helvetica Neue"/>
              <a:ea typeface="新細明體" panose="02020500000000000000" pitchFamily="18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34F587-13D9-4216-9D4D-DAECAFFD58B8}"/>
              </a:ext>
            </a:extLst>
          </p:cNvPr>
          <p:cNvSpPr txBox="1"/>
          <p:nvPr/>
        </p:nvSpPr>
        <p:spPr>
          <a:xfrm>
            <a:off x="7235372" y="61433"/>
            <a:ext cx="3389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https://arxiv.org/abs/2103.07162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816A64B0-3BE5-402B-BB7C-205769FE8CFA}"/>
              </a:ext>
            </a:extLst>
          </p:cNvPr>
          <p:cNvSpPr/>
          <p:nvPr/>
        </p:nvSpPr>
        <p:spPr>
          <a:xfrm>
            <a:off x="5242783" y="3569755"/>
            <a:ext cx="5019297" cy="1171047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BERT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063CB57-DFF5-4A2E-8CD1-93C2F547F6EA}"/>
              </a:ext>
            </a:extLst>
          </p:cNvPr>
          <p:cNvSpPr txBox="1"/>
          <p:nvPr/>
        </p:nvSpPr>
        <p:spPr>
          <a:xfrm>
            <a:off x="5131622" y="5029326"/>
            <a:ext cx="111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[CLS]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2E9D8416-076C-4C50-93EB-4F5244CF9366}"/>
              </a:ext>
            </a:extLst>
          </p:cNvPr>
          <p:cNvCxnSpPr>
            <a:cxnSpLocks/>
          </p:cNvCxnSpPr>
          <p:nvPr/>
        </p:nvCxnSpPr>
        <p:spPr>
          <a:xfrm flipV="1">
            <a:off x="5663705" y="476957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4370FC88-14B1-4045-8FAB-CA6565171D64}"/>
              </a:ext>
            </a:extLst>
          </p:cNvPr>
          <p:cNvCxnSpPr>
            <a:cxnSpLocks/>
          </p:cNvCxnSpPr>
          <p:nvPr/>
        </p:nvCxnSpPr>
        <p:spPr>
          <a:xfrm flipV="1">
            <a:off x="6717922" y="476957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60BDEAE6-46B9-4287-97B0-A8C622DFF512}"/>
              </a:ext>
            </a:extLst>
          </p:cNvPr>
          <p:cNvCxnSpPr>
            <a:cxnSpLocks/>
          </p:cNvCxnSpPr>
          <p:nvPr/>
        </p:nvCxnSpPr>
        <p:spPr>
          <a:xfrm flipV="1">
            <a:off x="7738507" y="476957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7ABEE78D-08DC-4579-BDD2-FFC765A542C5}"/>
              </a:ext>
            </a:extLst>
          </p:cNvPr>
          <p:cNvCxnSpPr>
            <a:cxnSpLocks/>
          </p:cNvCxnSpPr>
          <p:nvPr/>
        </p:nvCxnSpPr>
        <p:spPr>
          <a:xfrm flipV="1">
            <a:off x="8792723" y="476957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D51EB8A2-ABD0-4FC6-8B83-67A206B3E5B2}"/>
              </a:ext>
            </a:extLst>
          </p:cNvPr>
          <p:cNvCxnSpPr>
            <a:cxnSpLocks/>
          </p:cNvCxnSpPr>
          <p:nvPr/>
        </p:nvCxnSpPr>
        <p:spPr>
          <a:xfrm flipV="1">
            <a:off x="5648784" y="321823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2177F14B-A51D-4A7F-B22E-54050F332E50}"/>
              </a:ext>
            </a:extLst>
          </p:cNvPr>
          <p:cNvSpPr/>
          <p:nvPr/>
        </p:nvSpPr>
        <p:spPr>
          <a:xfrm rot="5400000">
            <a:off x="5464227" y="2875819"/>
            <a:ext cx="36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26C7D9B9-A338-4455-AAEF-31C86D0E0D6E}"/>
              </a:ext>
            </a:extLst>
          </p:cNvPr>
          <p:cNvSpPr/>
          <p:nvPr/>
        </p:nvSpPr>
        <p:spPr>
          <a:xfrm>
            <a:off x="4883202" y="1633991"/>
            <a:ext cx="1548424" cy="7791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Linear</a:t>
            </a:r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767023B8-01B4-4B00-BCB6-1A74A9261C33}"/>
              </a:ext>
            </a:extLst>
          </p:cNvPr>
          <p:cNvCxnSpPr>
            <a:cxnSpLocks/>
          </p:cNvCxnSpPr>
          <p:nvPr/>
        </p:nvCxnSpPr>
        <p:spPr>
          <a:xfrm flipV="1">
            <a:off x="5648784" y="1282475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1D31E620-1D3A-416A-9638-D8D122DD2387}"/>
              </a:ext>
            </a:extLst>
          </p:cNvPr>
          <p:cNvCxnSpPr>
            <a:cxnSpLocks/>
          </p:cNvCxnSpPr>
          <p:nvPr/>
        </p:nvCxnSpPr>
        <p:spPr>
          <a:xfrm flipV="1">
            <a:off x="5648784" y="241315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988A4179-AB39-4713-8B34-0F9C7CEAB500}"/>
              </a:ext>
            </a:extLst>
          </p:cNvPr>
          <p:cNvSpPr/>
          <p:nvPr/>
        </p:nvSpPr>
        <p:spPr>
          <a:xfrm>
            <a:off x="5262300" y="828605"/>
            <a:ext cx="772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class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A88BBAF1-EA80-48DD-B004-14A86954B4E2}"/>
              </a:ext>
            </a:extLst>
          </p:cNvPr>
          <p:cNvSpPr txBox="1"/>
          <p:nvPr/>
        </p:nvSpPr>
        <p:spPr>
          <a:xfrm>
            <a:off x="1925335" y="5912829"/>
            <a:ext cx="3353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DNA sequence 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79C16FE-F9C8-4D30-B1DA-00024DFDB94B}"/>
              </a:ext>
            </a:extLst>
          </p:cNvPr>
          <p:cNvSpPr/>
          <p:nvPr/>
        </p:nvSpPr>
        <p:spPr>
          <a:xfrm>
            <a:off x="6969547" y="1604964"/>
            <a:ext cx="19085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Random initialization  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255FCF5-D82C-43EB-B9B7-5DD1469ED837}"/>
              </a:ext>
            </a:extLst>
          </p:cNvPr>
          <p:cNvSpPr/>
          <p:nvPr/>
        </p:nvSpPr>
        <p:spPr>
          <a:xfrm>
            <a:off x="6147834" y="2843145"/>
            <a:ext cx="2540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400" b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Init by pre-train</a:t>
            </a:r>
            <a:endParaRPr lang="zh-TW" altLang="en-US" sz="2400" b="1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117B1777-B330-4A88-8C13-C7EF842E498F}"/>
              </a:ext>
            </a:extLst>
          </p:cNvPr>
          <p:cNvCxnSpPr/>
          <p:nvPr/>
        </p:nvCxnSpPr>
        <p:spPr>
          <a:xfrm>
            <a:off x="6486342" y="2023571"/>
            <a:ext cx="533144" cy="0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6DE471A8-6CE0-436D-B758-CFF9FBF985C7}"/>
              </a:ext>
            </a:extLst>
          </p:cNvPr>
          <p:cNvCxnSpPr>
            <a:cxnSpLocks/>
          </p:cNvCxnSpPr>
          <p:nvPr/>
        </p:nvCxnSpPr>
        <p:spPr>
          <a:xfrm flipV="1">
            <a:off x="7206423" y="3218238"/>
            <a:ext cx="0" cy="713020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0143EA55-7496-49DF-87D8-873872D57F82}"/>
              </a:ext>
            </a:extLst>
          </p:cNvPr>
          <p:cNvSpPr txBox="1"/>
          <p:nvPr/>
        </p:nvSpPr>
        <p:spPr>
          <a:xfrm>
            <a:off x="7551488" y="2503317"/>
            <a:ext cx="33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pre-train on </a:t>
            </a:r>
            <a:r>
              <a:rPr lang="en-US" altLang="zh-TW" sz="2400" b="1" dirty="0">
                <a:solidFill>
                  <a:srgbClr val="FF0000"/>
                </a:solidFill>
                <a:latin typeface="Calibri" panose="020F0502020204030204"/>
                <a:ea typeface="新細明體" panose="02020500000000000000" pitchFamily="18" charset="-120"/>
              </a:rPr>
              <a:t>English</a:t>
            </a:r>
            <a:endParaRPr lang="zh-TW" altLang="en-US" sz="2400" b="1" dirty="0">
              <a:solidFill>
                <a:srgbClr val="FF000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93E77BF6-2712-4EDD-94C7-3B1A3915AF46}"/>
              </a:ext>
            </a:extLst>
          </p:cNvPr>
          <p:cNvSpPr txBox="1"/>
          <p:nvPr/>
        </p:nvSpPr>
        <p:spPr>
          <a:xfrm>
            <a:off x="2174726" y="169817"/>
            <a:ext cx="3918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200" b="1" i="1" u="sng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Why does BERT work?</a:t>
            </a:r>
            <a:endParaRPr lang="zh-TW" altLang="en-US" sz="3200" b="1" i="1" u="sng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15A5CD68-5FEF-4C08-961E-C79DD0829790}"/>
              </a:ext>
            </a:extLst>
          </p:cNvPr>
          <p:cNvSpPr txBox="1"/>
          <p:nvPr/>
        </p:nvSpPr>
        <p:spPr>
          <a:xfrm>
            <a:off x="6319142" y="5934695"/>
            <a:ext cx="84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A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2DFDED65-8128-4CA4-A5ED-E2CED569900F}"/>
              </a:ext>
            </a:extLst>
          </p:cNvPr>
          <p:cNvSpPr txBox="1"/>
          <p:nvPr/>
        </p:nvSpPr>
        <p:spPr>
          <a:xfrm>
            <a:off x="7343724" y="5934695"/>
            <a:ext cx="84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G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96713EB9-6641-46BA-A02E-0E1BBE395E97}"/>
              </a:ext>
            </a:extLst>
          </p:cNvPr>
          <p:cNvSpPr txBox="1"/>
          <p:nvPr/>
        </p:nvSpPr>
        <p:spPr>
          <a:xfrm>
            <a:off x="8368306" y="5934695"/>
            <a:ext cx="84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A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925FEBA3-D366-4DD0-A25E-FD0E9EAFABC6}"/>
              </a:ext>
            </a:extLst>
          </p:cNvPr>
          <p:cNvSpPr txBox="1"/>
          <p:nvPr/>
        </p:nvSpPr>
        <p:spPr>
          <a:xfrm>
            <a:off x="9392888" y="5934695"/>
            <a:ext cx="84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C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DBA2C628-2AB5-4CC2-B1BF-71F360650236}"/>
              </a:ext>
            </a:extLst>
          </p:cNvPr>
          <p:cNvCxnSpPr>
            <a:endCxn id="40" idx="1"/>
          </p:cNvCxnSpPr>
          <p:nvPr/>
        </p:nvCxnSpPr>
        <p:spPr>
          <a:xfrm>
            <a:off x="4959402" y="6174439"/>
            <a:ext cx="1359740" cy="0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29B94C0E-5632-4C22-A39A-B4F183471923}"/>
              </a:ext>
            </a:extLst>
          </p:cNvPr>
          <p:cNvCxnSpPr>
            <a:cxnSpLocks/>
          </p:cNvCxnSpPr>
          <p:nvPr/>
        </p:nvCxnSpPr>
        <p:spPr>
          <a:xfrm flipV="1">
            <a:off x="6717922" y="5550763"/>
            <a:ext cx="0" cy="402983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83FD6279-605E-43AC-B838-7A51011945D7}"/>
              </a:ext>
            </a:extLst>
          </p:cNvPr>
          <p:cNvCxnSpPr>
            <a:cxnSpLocks/>
          </p:cNvCxnSpPr>
          <p:nvPr/>
        </p:nvCxnSpPr>
        <p:spPr>
          <a:xfrm flipV="1">
            <a:off x="7757557" y="5550763"/>
            <a:ext cx="0" cy="402983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EE1DF451-738B-4141-A9FE-857367812FC7}"/>
              </a:ext>
            </a:extLst>
          </p:cNvPr>
          <p:cNvCxnSpPr>
            <a:cxnSpLocks/>
          </p:cNvCxnSpPr>
          <p:nvPr/>
        </p:nvCxnSpPr>
        <p:spPr>
          <a:xfrm flipV="1">
            <a:off x="8792240" y="5550763"/>
            <a:ext cx="0" cy="402983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95AE9D88-65ED-48D6-8C56-81B505B20FD4}"/>
              </a:ext>
            </a:extLst>
          </p:cNvPr>
          <p:cNvCxnSpPr>
            <a:cxnSpLocks/>
          </p:cNvCxnSpPr>
          <p:nvPr/>
        </p:nvCxnSpPr>
        <p:spPr>
          <a:xfrm flipV="1">
            <a:off x="9816822" y="5550763"/>
            <a:ext cx="0" cy="402983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A24CAF8B-F8AA-4DCB-B6E2-76037847DAFE}"/>
              </a:ext>
            </a:extLst>
          </p:cNvPr>
          <p:cNvSpPr txBox="1"/>
          <p:nvPr/>
        </p:nvSpPr>
        <p:spPr>
          <a:xfrm>
            <a:off x="6328980" y="5025221"/>
            <a:ext cx="84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we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0841E99E-9502-4CC8-9194-138FC1B18261}"/>
              </a:ext>
            </a:extLst>
          </p:cNvPr>
          <p:cNvSpPr txBox="1"/>
          <p:nvPr/>
        </p:nvSpPr>
        <p:spPr>
          <a:xfrm>
            <a:off x="8389642" y="5046592"/>
            <a:ext cx="84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we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18C30B50-E39F-4668-B027-99A02A895DC5}"/>
              </a:ext>
            </a:extLst>
          </p:cNvPr>
          <p:cNvSpPr txBox="1"/>
          <p:nvPr/>
        </p:nvSpPr>
        <p:spPr>
          <a:xfrm>
            <a:off x="7343724" y="5038990"/>
            <a:ext cx="84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she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CB3056C1-5DD0-4471-9257-A61AA25BB474}"/>
              </a:ext>
            </a:extLst>
          </p:cNvPr>
          <p:cNvSpPr txBox="1"/>
          <p:nvPr/>
        </p:nvSpPr>
        <p:spPr>
          <a:xfrm>
            <a:off x="9414224" y="5053773"/>
            <a:ext cx="84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he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11B255B8-EA2E-46FB-B6AD-1FE0396015B9}"/>
              </a:ext>
            </a:extLst>
          </p:cNvPr>
          <p:cNvCxnSpPr>
            <a:cxnSpLocks/>
          </p:cNvCxnSpPr>
          <p:nvPr/>
        </p:nvCxnSpPr>
        <p:spPr>
          <a:xfrm flipV="1">
            <a:off x="9840079" y="476957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3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8" grpId="0" animBg="1"/>
      <p:bldP spid="19" grpId="0" animBg="1"/>
      <p:bldP spid="22" grpId="0"/>
      <p:bldP spid="26" grpId="0"/>
      <p:bldP spid="27" grpId="0"/>
      <p:bldP spid="37" grpId="0"/>
      <p:bldP spid="51" grpId="0"/>
      <p:bldP spid="52" grpId="0"/>
      <p:bldP spid="53" grpId="0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522051-0638-44D1-9E32-977FDDD1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does BERT work?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51B6F7-A1C2-4629-89B7-8F6D8B0B8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Applying BERT to </a:t>
            </a:r>
            <a:r>
              <a:rPr lang="en-US" altLang="zh-TW" b="1" dirty="0"/>
              <a:t>protein</a:t>
            </a:r>
            <a:r>
              <a:rPr lang="en-US" altLang="zh-TW" dirty="0"/>
              <a:t>, </a:t>
            </a:r>
            <a:r>
              <a:rPr lang="en-US" altLang="zh-TW" b="1" dirty="0"/>
              <a:t>DNA</a:t>
            </a:r>
            <a:r>
              <a:rPr lang="en-US" altLang="zh-TW" dirty="0"/>
              <a:t>, </a:t>
            </a:r>
            <a:r>
              <a:rPr lang="en-US" altLang="zh-TW" b="1" dirty="0"/>
              <a:t>music classification</a:t>
            </a:r>
            <a:endParaRPr lang="zh-TW" altLang="en-US" b="1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A19A872-EE23-426B-AD72-C8820058A8AD}"/>
              </a:ext>
            </a:extLst>
          </p:cNvPr>
          <p:cNvSpPr txBox="1"/>
          <p:nvPr/>
        </p:nvSpPr>
        <p:spPr>
          <a:xfrm>
            <a:off x="6291952" y="381035"/>
            <a:ext cx="419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>
              <a:defRPr/>
            </a:pP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This work is done by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inherit"/>
                <a:ea typeface="新細明體" panose="02020500000000000000" pitchFamily="18" charset="-120"/>
              </a:rPr>
              <a:t>高瑋聰</a:t>
            </a:r>
            <a:endParaRPr lang="zh-TW" altLang="en-US" dirty="0">
              <a:solidFill>
                <a:srgbClr val="000000"/>
              </a:solidFill>
              <a:latin typeface="Helvetica Neue"/>
              <a:ea typeface="新細明體" panose="02020500000000000000" pitchFamily="18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35E5140-2A5A-4E58-AC1C-987454E1C62C}"/>
              </a:ext>
            </a:extLst>
          </p:cNvPr>
          <p:cNvSpPr txBox="1"/>
          <p:nvPr/>
        </p:nvSpPr>
        <p:spPr>
          <a:xfrm>
            <a:off x="7235372" y="61433"/>
            <a:ext cx="3389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https://arxiv.org/abs/2103.07162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0ADF9293-9A74-4BB1-9544-718783AEE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152" y="2410464"/>
            <a:ext cx="8573696" cy="2229161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788F3554-CE1A-47DC-A062-A3667CD3B26A}"/>
              </a:ext>
            </a:extLst>
          </p:cNvPr>
          <p:cNvSpPr/>
          <p:nvPr/>
        </p:nvSpPr>
        <p:spPr>
          <a:xfrm>
            <a:off x="1943100" y="3687598"/>
            <a:ext cx="8286750" cy="2748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FE83E9CE-DEE3-42F3-AB3E-DA442EC17413}"/>
              </a:ext>
            </a:extLst>
          </p:cNvPr>
          <p:cNvSpPr/>
          <p:nvPr/>
        </p:nvSpPr>
        <p:spPr>
          <a:xfrm>
            <a:off x="1952625" y="4237192"/>
            <a:ext cx="8286750" cy="274802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11" name="Picture 2" descr="驚嚇| PetTalk：說寵物">
            <a:extLst>
              <a:ext uri="{FF2B5EF4-FFF2-40B4-BE49-F238E27FC236}">
                <a16:creationId xmlns:a16="http://schemas.microsoft.com/office/drawing/2014/main" id="{4E0C4473-B5FD-4CEB-943A-E4FC3B546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267" y="4631530"/>
            <a:ext cx="3620857" cy="21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43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364904-9764-4177-94D8-3B12C4B0F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4F6733-9308-4B69-8773-C97AABB8F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67B756E-6B01-44DD-B414-8E0B1FF17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67" y="81816"/>
            <a:ext cx="5893333" cy="669436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6DB1878-B136-643D-99CF-52482293D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378" y="2019103"/>
            <a:ext cx="5765361" cy="236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1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5B8653D-7E8A-4F09-B591-62EE06F7C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05" y="2007052"/>
            <a:ext cx="2867149" cy="336257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5E5617E-E478-492C-8732-3AD0006E0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803" y="1953083"/>
            <a:ext cx="6128084" cy="3416543"/>
          </a:xfrm>
          <a:prstGeom prst="rect">
            <a:avLst/>
          </a:prstGeom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FCFCDB0-6194-4801-A503-5A8DAC2DCE25}"/>
              </a:ext>
            </a:extLst>
          </p:cNvPr>
          <p:cNvCxnSpPr/>
          <p:nvPr/>
        </p:nvCxnSpPr>
        <p:spPr>
          <a:xfrm>
            <a:off x="4441658" y="-476250"/>
            <a:ext cx="57150" cy="914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7E8075B1-B817-4877-9D5F-FCE7BD11A33D}"/>
              </a:ext>
            </a:extLst>
          </p:cNvPr>
          <p:cNvSpPr txBox="1"/>
          <p:nvPr/>
        </p:nvSpPr>
        <p:spPr>
          <a:xfrm>
            <a:off x="1700324" y="1238706"/>
            <a:ext cx="184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b="1" i="1" u="sng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Optimization </a:t>
            </a:r>
            <a:endParaRPr lang="zh-TW" altLang="en-US" sz="2400" b="1" i="1" u="sng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FB41AB0-BF63-4B94-AF16-3A991B7584C5}"/>
              </a:ext>
            </a:extLst>
          </p:cNvPr>
          <p:cNvSpPr txBox="1"/>
          <p:nvPr/>
        </p:nvSpPr>
        <p:spPr>
          <a:xfrm>
            <a:off x="7184964" y="1238705"/>
            <a:ext cx="2069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b="1" i="1" u="sng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Generalization</a:t>
            </a:r>
            <a:endParaRPr lang="zh-TW" altLang="en-US" sz="2400" b="1" i="1" u="sng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931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6DAF39-3EF7-3BC3-EBE8-F8CC1272D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Self-supervised Model as </a:t>
            </a:r>
            <a:br>
              <a:rPr lang="en-US" altLang="zh-TW" dirty="0"/>
            </a:br>
            <a:r>
              <a:rPr lang="en-US" altLang="zh-TW" dirty="0"/>
              <a:t>Universal Computation Engine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3788A5-7A82-83B5-541A-AD521BB41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A858BAB-2E44-8AB1-5727-FE68DF58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10" y="1690688"/>
            <a:ext cx="10898180" cy="150498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240ACCE-4696-6655-7FD4-2B0ADC7D0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889" y="3330612"/>
            <a:ext cx="9612221" cy="325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4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9A136A-565A-649D-A863-E6F96955F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D9D36813-C2CB-3D14-157D-56895581D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2130" y="1027906"/>
            <a:ext cx="3952414" cy="3429479"/>
          </a:xfr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9D0BB96-FE51-6976-45D8-2E79E1AAA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13" y="1027906"/>
            <a:ext cx="6611273" cy="342947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582642F-0E77-9153-D9DB-D2CD06018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82" y="4671271"/>
            <a:ext cx="10164567" cy="15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4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C3C4FE-F74F-681B-BEFF-8C55BCA3DD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這些發現有甚麼用？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86FD097-A3E2-28A6-AB35-D711DF966B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Speech Question Answering 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63494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Multi-lingual BERT</a:t>
            </a: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55A02453-16CA-4C56-AAA0-1DE8BA5FED3D}"/>
              </a:ext>
            </a:extLst>
          </p:cNvPr>
          <p:cNvSpPr/>
          <p:nvPr/>
        </p:nvSpPr>
        <p:spPr>
          <a:xfrm>
            <a:off x="6439926" y="3096602"/>
            <a:ext cx="3966052" cy="1171047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Multi-BERT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217A2E5B-32DE-4CC0-9E98-834966D36D06}"/>
              </a:ext>
            </a:extLst>
          </p:cNvPr>
          <p:cNvCxnSpPr>
            <a:cxnSpLocks/>
          </p:cNvCxnSpPr>
          <p:nvPr/>
        </p:nvCxnSpPr>
        <p:spPr>
          <a:xfrm flipV="1">
            <a:off x="6860848" y="429642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B9078604-5352-44FA-B43A-B561AA4FEBA6}"/>
              </a:ext>
            </a:extLst>
          </p:cNvPr>
          <p:cNvCxnSpPr>
            <a:cxnSpLocks/>
          </p:cNvCxnSpPr>
          <p:nvPr/>
        </p:nvCxnSpPr>
        <p:spPr>
          <a:xfrm flipV="1">
            <a:off x="7915065" y="429642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FFD85C75-571A-410C-BFD4-793852FBF7B8}"/>
              </a:ext>
            </a:extLst>
          </p:cNvPr>
          <p:cNvCxnSpPr>
            <a:cxnSpLocks/>
          </p:cNvCxnSpPr>
          <p:nvPr/>
        </p:nvCxnSpPr>
        <p:spPr>
          <a:xfrm flipV="1">
            <a:off x="8935650" y="429642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7CCB4A96-5F0D-444A-888A-DE4286FE15AE}"/>
              </a:ext>
            </a:extLst>
          </p:cNvPr>
          <p:cNvCxnSpPr>
            <a:cxnSpLocks/>
          </p:cNvCxnSpPr>
          <p:nvPr/>
        </p:nvCxnSpPr>
        <p:spPr>
          <a:xfrm flipV="1">
            <a:off x="9989866" y="429642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A9299C03-3FC9-4844-84E3-347EBEF16C11}"/>
              </a:ext>
            </a:extLst>
          </p:cNvPr>
          <p:cNvCxnSpPr>
            <a:cxnSpLocks/>
          </p:cNvCxnSpPr>
          <p:nvPr/>
        </p:nvCxnSpPr>
        <p:spPr>
          <a:xfrm flipV="1">
            <a:off x="6845927" y="2745085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86E4003D-F48C-4C6D-A8BD-76714F018845}"/>
              </a:ext>
            </a:extLst>
          </p:cNvPr>
          <p:cNvCxnSpPr>
            <a:cxnSpLocks/>
          </p:cNvCxnSpPr>
          <p:nvPr/>
        </p:nvCxnSpPr>
        <p:spPr>
          <a:xfrm flipV="1">
            <a:off x="7915065" y="2745085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C87215BB-4B83-471A-8F2F-A7263B767F43}"/>
              </a:ext>
            </a:extLst>
          </p:cNvPr>
          <p:cNvCxnSpPr>
            <a:cxnSpLocks/>
          </p:cNvCxnSpPr>
          <p:nvPr/>
        </p:nvCxnSpPr>
        <p:spPr>
          <a:xfrm flipV="1">
            <a:off x="8937457" y="2745085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BFF2F5C2-7825-410A-802D-6C3C4F7F8F8A}"/>
              </a:ext>
            </a:extLst>
          </p:cNvPr>
          <p:cNvCxnSpPr>
            <a:cxnSpLocks/>
          </p:cNvCxnSpPr>
          <p:nvPr/>
        </p:nvCxnSpPr>
        <p:spPr>
          <a:xfrm flipV="1">
            <a:off x="9989866" y="2745085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21D10737-A0B0-4CCC-89A7-9BB5A8A82FCE}"/>
              </a:ext>
            </a:extLst>
          </p:cNvPr>
          <p:cNvSpPr/>
          <p:nvPr/>
        </p:nvSpPr>
        <p:spPr>
          <a:xfrm rot="5400000">
            <a:off x="6465784" y="2233604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D928BBF-BAF0-4EE1-AF2F-4BD34CB524A9}"/>
              </a:ext>
            </a:extLst>
          </p:cNvPr>
          <p:cNvSpPr/>
          <p:nvPr/>
        </p:nvSpPr>
        <p:spPr>
          <a:xfrm rot="5400000">
            <a:off x="7534922" y="2252950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C3E0D1-8F56-454D-B3C8-F16D5243F87D}"/>
              </a:ext>
            </a:extLst>
          </p:cNvPr>
          <p:cNvSpPr/>
          <p:nvPr/>
        </p:nvSpPr>
        <p:spPr>
          <a:xfrm rot="5400000">
            <a:off x="8563617" y="2267338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A1D3D45-DD5D-4AC9-A5E7-F4BF2A75950A}"/>
              </a:ext>
            </a:extLst>
          </p:cNvPr>
          <p:cNvSpPr/>
          <p:nvPr/>
        </p:nvSpPr>
        <p:spPr>
          <a:xfrm rot="5400000">
            <a:off x="9602033" y="2267338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349236" y="4768065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7403452" y="4762003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8415007" y="4777415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9201139" y="4788120"/>
            <a:ext cx="1511451" cy="476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2043028" y="5779267"/>
            <a:ext cx="836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Training a BERT model by many different languages.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2" name="矩形: 圓角 3">
            <a:extLst>
              <a:ext uri="{FF2B5EF4-FFF2-40B4-BE49-F238E27FC236}">
                <a16:creationId xmlns:a16="http://schemas.microsoft.com/office/drawing/2014/main" id="{55A02453-16CA-4C56-AAA0-1DE8BA5FED3D}"/>
              </a:ext>
            </a:extLst>
          </p:cNvPr>
          <p:cNvSpPr/>
          <p:nvPr/>
        </p:nvSpPr>
        <p:spPr>
          <a:xfrm>
            <a:off x="2005215" y="3071111"/>
            <a:ext cx="3966052" cy="1171047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Multi-BERT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217A2E5B-32DE-4CC0-9E98-834966D36D06}"/>
              </a:ext>
            </a:extLst>
          </p:cNvPr>
          <p:cNvCxnSpPr>
            <a:cxnSpLocks/>
          </p:cNvCxnSpPr>
          <p:nvPr/>
        </p:nvCxnSpPr>
        <p:spPr>
          <a:xfrm flipV="1">
            <a:off x="2426137" y="427093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B9078604-5352-44FA-B43A-B561AA4FEBA6}"/>
              </a:ext>
            </a:extLst>
          </p:cNvPr>
          <p:cNvCxnSpPr>
            <a:cxnSpLocks/>
          </p:cNvCxnSpPr>
          <p:nvPr/>
        </p:nvCxnSpPr>
        <p:spPr>
          <a:xfrm flipV="1">
            <a:off x="3480354" y="427093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FFD85C75-571A-410C-BFD4-793852FBF7B8}"/>
              </a:ext>
            </a:extLst>
          </p:cNvPr>
          <p:cNvCxnSpPr>
            <a:cxnSpLocks/>
          </p:cNvCxnSpPr>
          <p:nvPr/>
        </p:nvCxnSpPr>
        <p:spPr>
          <a:xfrm flipV="1">
            <a:off x="4500939" y="427093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7CCB4A96-5F0D-444A-888A-DE4286FE15AE}"/>
              </a:ext>
            </a:extLst>
          </p:cNvPr>
          <p:cNvCxnSpPr>
            <a:cxnSpLocks/>
          </p:cNvCxnSpPr>
          <p:nvPr/>
        </p:nvCxnSpPr>
        <p:spPr>
          <a:xfrm flipV="1">
            <a:off x="5555155" y="427093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A9299C03-3FC9-4844-84E3-347EBEF16C11}"/>
              </a:ext>
            </a:extLst>
          </p:cNvPr>
          <p:cNvCxnSpPr>
            <a:cxnSpLocks/>
          </p:cNvCxnSpPr>
          <p:nvPr/>
        </p:nvCxnSpPr>
        <p:spPr>
          <a:xfrm flipV="1">
            <a:off x="2411216" y="271959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86E4003D-F48C-4C6D-A8BD-76714F018845}"/>
              </a:ext>
            </a:extLst>
          </p:cNvPr>
          <p:cNvCxnSpPr>
            <a:cxnSpLocks/>
          </p:cNvCxnSpPr>
          <p:nvPr/>
        </p:nvCxnSpPr>
        <p:spPr>
          <a:xfrm flipV="1">
            <a:off x="3480354" y="271959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C87215BB-4B83-471A-8F2F-A7263B767F43}"/>
              </a:ext>
            </a:extLst>
          </p:cNvPr>
          <p:cNvCxnSpPr>
            <a:cxnSpLocks/>
          </p:cNvCxnSpPr>
          <p:nvPr/>
        </p:nvCxnSpPr>
        <p:spPr>
          <a:xfrm flipV="1">
            <a:off x="4502746" y="271959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BFF2F5C2-7825-410A-802D-6C3C4F7F8F8A}"/>
              </a:ext>
            </a:extLst>
          </p:cNvPr>
          <p:cNvCxnSpPr>
            <a:cxnSpLocks/>
          </p:cNvCxnSpPr>
          <p:nvPr/>
        </p:nvCxnSpPr>
        <p:spPr>
          <a:xfrm flipV="1">
            <a:off x="5555155" y="271959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21D10737-A0B0-4CCC-89A7-9BB5A8A82FCE}"/>
              </a:ext>
            </a:extLst>
          </p:cNvPr>
          <p:cNvSpPr/>
          <p:nvPr/>
        </p:nvSpPr>
        <p:spPr>
          <a:xfrm rot="5400000">
            <a:off x="2031073" y="2208113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D928BBF-BAF0-4EE1-AF2F-4BD34CB524A9}"/>
              </a:ext>
            </a:extLst>
          </p:cNvPr>
          <p:cNvSpPr/>
          <p:nvPr/>
        </p:nvSpPr>
        <p:spPr>
          <a:xfrm rot="5400000">
            <a:off x="3100211" y="2227459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9C3E0D1-8F56-454D-B3C8-F16D5243F87D}"/>
              </a:ext>
            </a:extLst>
          </p:cNvPr>
          <p:cNvSpPr/>
          <p:nvPr/>
        </p:nvSpPr>
        <p:spPr>
          <a:xfrm rot="5400000">
            <a:off x="4128906" y="2241847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A1D3D45-DD5D-4AC9-A5E7-F4BF2A75950A}"/>
              </a:ext>
            </a:extLst>
          </p:cNvPr>
          <p:cNvSpPr/>
          <p:nvPr/>
        </p:nvSpPr>
        <p:spPr>
          <a:xfrm rot="5400000">
            <a:off x="5167322" y="2241847"/>
            <a:ext cx="760287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1914525" y="4742574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high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968741" y="4736512"/>
            <a:ext cx="10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TW" sz="240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est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3923146" y="4751924"/>
            <a:ext cx="113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TW" sz="240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moun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766428" y="4762629"/>
            <a:ext cx="1511451" cy="476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TW" sz="240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tain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圓角矩形 38"/>
          <p:cNvSpPr/>
          <p:nvPr/>
        </p:nvSpPr>
        <p:spPr>
          <a:xfrm>
            <a:off x="7400451" y="4727325"/>
            <a:ext cx="938415" cy="5998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Mask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0" name="圓角矩形 39"/>
          <p:cNvSpPr/>
          <p:nvPr/>
        </p:nvSpPr>
        <p:spPr>
          <a:xfrm>
            <a:off x="4035814" y="4710767"/>
            <a:ext cx="938415" cy="5998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Mask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134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2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 animBg="1"/>
      <p:bldP spid="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TOEFL Listening Comprehension Test by Machine</a:t>
            </a:r>
          </a:p>
        </p:txBody>
      </p:sp>
      <p:sp>
        <p:nvSpPr>
          <p:cNvPr id="6" name="矩形 5"/>
          <p:cNvSpPr/>
          <p:nvPr/>
        </p:nvSpPr>
        <p:spPr>
          <a:xfrm>
            <a:off x="2449636" y="2829853"/>
            <a:ext cx="802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Question: “ What is a possible origin of Venus’ clouds? ” 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49636" y="2306633"/>
            <a:ext cx="5503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Audio Story: 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449636" y="3371993"/>
            <a:ext cx="496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Choices: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449636" y="3895213"/>
            <a:ext cx="7750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(A)</a:t>
            </a:r>
            <a:r>
              <a: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gases released as a result of volcanic activity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449636" y="4401690"/>
            <a:ext cx="859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(B)</a:t>
            </a:r>
            <a:r>
              <a: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chemical reactions caused by high surface temperatures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2444701" y="4873351"/>
            <a:ext cx="775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(C)</a:t>
            </a:r>
            <a:r>
              <a: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bursts of radio energy from the plane's surface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449636" y="5365302"/>
            <a:ext cx="81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(D)</a:t>
            </a:r>
            <a:r>
              <a: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strong winds that blow dust into the atmosphere</a:t>
            </a:r>
          </a:p>
        </p:txBody>
      </p:sp>
      <p:sp>
        <p:nvSpPr>
          <p:cNvPr id="15" name="矩形 14"/>
          <p:cNvSpPr/>
          <p:nvPr/>
        </p:nvSpPr>
        <p:spPr>
          <a:xfrm>
            <a:off x="4942148" y="2290864"/>
            <a:ext cx="4651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srgbClr val="FF0000"/>
                </a:solidFill>
                <a:latin typeface="Calibri" panose="020F0502020204030204"/>
                <a:ea typeface="新細明體" panose="02020500000000000000" pitchFamily="18" charset="-120"/>
              </a:rPr>
              <a:t>(The original story is 5 min long.) </a:t>
            </a:r>
            <a:endParaRPr lang="zh-TW" altLang="en-US" sz="2400" dirty="0">
              <a:solidFill>
                <a:srgbClr val="FF000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5" name="cu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0460" y="2227426"/>
            <a:ext cx="609600" cy="609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9698403-91C7-44FE-8714-299076E25749}"/>
              </a:ext>
            </a:extLst>
          </p:cNvPr>
          <p:cNvSpPr/>
          <p:nvPr/>
        </p:nvSpPr>
        <p:spPr>
          <a:xfrm>
            <a:off x="6777896" y="1031033"/>
            <a:ext cx="4954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Link: https://github.com/iamyuanchung/TOEFL-QA</a:t>
            </a:r>
            <a:endParaRPr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A3B7E68-186D-79ED-6A14-BBA71DFFE05A}"/>
              </a:ext>
            </a:extLst>
          </p:cNvPr>
          <p:cNvSpPr txBox="1"/>
          <p:nvPr/>
        </p:nvSpPr>
        <p:spPr>
          <a:xfrm>
            <a:off x="6777896" y="1396727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https://arxiv.org/abs/1608.06378</a:t>
            </a:r>
          </a:p>
        </p:txBody>
      </p:sp>
    </p:spTree>
    <p:extLst>
      <p:ext uri="{BB962C8B-B14F-4D97-AF65-F5344CB8AC3E}">
        <p14:creationId xmlns:p14="http://schemas.microsoft.com/office/powerpoint/2010/main" val="318421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B953CF-2655-4546-9FF3-A6B3C7C1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SQuAD</a:t>
            </a:r>
            <a:r>
              <a:rPr lang="en-US" altLang="zh-TW" dirty="0"/>
              <a:t>-style Spoken QA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B678F0-11DB-45C7-B114-C77788F49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Link: </a:t>
            </a:r>
            <a:r>
              <a:rPr lang="en-US" altLang="zh-TW" dirty="0">
                <a:hlinkClick r:id="rId2"/>
              </a:rPr>
              <a:t>https://github.com/chiahsuan156/ODSQA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B256089-F149-4D8B-A497-A5175CE3A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543772"/>
            <a:ext cx="9144000" cy="118431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858491F-73D7-4371-972A-288A52989A38}"/>
              </a:ext>
            </a:extLst>
          </p:cNvPr>
          <p:cNvSpPr/>
          <p:nvPr/>
        </p:nvSpPr>
        <p:spPr>
          <a:xfrm>
            <a:off x="1524001" y="3863020"/>
            <a:ext cx="9248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altLang="zh-TW" sz="2800" dirty="0">
                <a:solidFill>
                  <a:srgbClr val="6A737D"/>
                </a:solidFill>
                <a:latin typeface="-apple-system"/>
                <a:ea typeface="新細明體" panose="02020500000000000000" pitchFamily="18" charset="-120"/>
              </a:rPr>
              <a:t>SPOKEN OPEN-DOMAIN QUESTION ANSWERING DATASET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E47E579-7659-B311-D0D3-D72D7CB81CFD}"/>
              </a:ext>
            </a:extLst>
          </p:cNvPr>
          <p:cNvSpPr txBox="1"/>
          <p:nvPr/>
        </p:nvSpPr>
        <p:spPr>
          <a:xfrm>
            <a:off x="8442674" y="230192"/>
            <a:ext cx="3374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https://arxiv.org/abs/1804.00320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766396A-66BF-F758-45C5-9C862894DF2D}"/>
              </a:ext>
            </a:extLst>
          </p:cNvPr>
          <p:cNvSpPr txBox="1"/>
          <p:nvPr/>
        </p:nvSpPr>
        <p:spPr>
          <a:xfrm>
            <a:off x="8442674" y="568383"/>
            <a:ext cx="3490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https://arxiv.org/abs/1808.02280</a:t>
            </a:r>
          </a:p>
        </p:txBody>
      </p:sp>
    </p:spTree>
    <p:extLst>
      <p:ext uri="{BB962C8B-B14F-4D97-AF65-F5344CB8AC3E}">
        <p14:creationId xmlns:p14="http://schemas.microsoft.com/office/powerpoint/2010/main" val="127102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B953CF-2655-4546-9FF3-A6B3C7C1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SQuAD</a:t>
            </a:r>
            <a:r>
              <a:rPr lang="en-US" altLang="zh-TW" dirty="0"/>
              <a:t>-style Spoken QA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B678F0-11DB-45C7-B114-C77788F49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Link: </a:t>
            </a:r>
            <a:r>
              <a:rPr lang="en-US" altLang="zh-TW" dirty="0">
                <a:hlinkClick r:id="rId2"/>
              </a:rPr>
              <a:t>https://github.com/chiahsuan156/ODSQA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B256089-F149-4D8B-A497-A5175CE3A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543772"/>
            <a:ext cx="9144000" cy="118431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858491F-73D7-4371-972A-288A52989A38}"/>
              </a:ext>
            </a:extLst>
          </p:cNvPr>
          <p:cNvSpPr/>
          <p:nvPr/>
        </p:nvSpPr>
        <p:spPr>
          <a:xfrm>
            <a:off x="1524001" y="3863020"/>
            <a:ext cx="9248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altLang="zh-TW" sz="2800" dirty="0">
                <a:solidFill>
                  <a:srgbClr val="FF0000"/>
                </a:solidFill>
                <a:latin typeface="-apple-system"/>
                <a:ea typeface="新細明體" panose="02020500000000000000" pitchFamily="18" charset="-120"/>
              </a:rPr>
              <a:t>S</a:t>
            </a:r>
            <a:r>
              <a:rPr lang="en-US" altLang="zh-TW" sz="2800" dirty="0">
                <a:solidFill>
                  <a:srgbClr val="6A737D"/>
                </a:solidFill>
                <a:latin typeface="-apple-system"/>
                <a:ea typeface="新細明體" panose="02020500000000000000" pitchFamily="18" charset="-120"/>
              </a:rPr>
              <a:t>POKEN </a:t>
            </a:r>
            <a:r>
              <a:rPr lang="en-US" altLang="zh-TW" sz="2800" dirty="0">
                <a:solidFill>
                  <a:srgbClr val="FF0000"/>
                </a:solidFill>
                <a:latin typeface="-apple-system"/>
                <a:ea typeface="新細明體" panose="02020500000000000000" pitchFamily="18" charset="-120"/>
              </a:rPr>
              <a:t>O</a:t>
            </a:r>
            <a:r>
              <a:rPr lang="en-US" altLang="zh-TW" sz="2800" dirty="0">
                <a:solidFill>
                  <a:srgbClr val="6A737D"/>
                </a:solidFill>
                <a:latin typeface="-apple-system"/>
                <a:ea typeface="新細明體" panose="02020500000000000000" pitchFamily="18" charset="-120"/>
              </a:rPr>
              <a:t>PEN-</a:t>
            </a:r>
            <a:r>
              <a:rPr lang="en-US" altLang="zh-TW" sz="2800" dirty="0">
                <a:solidFill>
                  <a:srgbClr val="FF0000"/>
                </a:solidFill>
                <a:latin typeface="-apple-system"/>
                <a:ea typeface="新細明體" panose="02020500000000000000" pitchFamily="18" charset="-120"/>
              </a:rPr>
              <a:t>D</a:t>
            </a:r>
            <a:r>
              <a:rPr lang="en-US" altLang="zh-TW" sz="2800" dirty="0">
                <a:solidFill>
                  <a:srgbClr val="6A737D"/>
                </a:solidFill>
                <a:latin typeface="-apple-system"/>
                <a:ea typeface="新細明體" panose="02020500000000000000" pitchFamily="18" charset="-120"/>
              </a:rPr>
              <a:t>OMAIN </a:t>
            </a:r>
            <a:r>
              <a:rPr lang="en-US" altLang="zh-TW" sz="2800" dirty="0">
                <a:solidFill>
                  <a:srgbClr val="FF0000"/>
                </a:solidFill>
                <a:latin typeface="-apple-system"/>
                <a:ea typeface="新細明體" panose="02020500000000000000" pitchFamily="18" charset="-120"/>
              </a:rPr>
              <a:t>Q</a:t>
            </a:r>
            <a:r>
              <a:rPr lang="en-US" altLang="zh-TW" sz="2800" dirty="0">
                <a:solidFill>
                  <a:srgbClr val="6A737D"/>
                </a:solidFill>
                <a:latin typeface="-apple-system"/>
                <a:ea typeface="新細明體" panose="02020500000000000000" pitchFamily="18" charset="-120"/>
              </a:rPr>
              <a:t>UESTION </a:t>
            </a:r>
            <a:r>
              <a:rPr lang="en-US" altLang="zh-TW" sz="2800" dirty="0">
                <a:solidFill>
                  <a:srgbClr val="FF0000"/>
                </a:solidFill>
                <a:latin typeface="-apple-system"/>
                <a:ea typeface="新細明體" panose="02020500000000000000" pitchFamily="18" charset="-120"/>
              </a:rPr>
              <a:t>A</a:t>
            </a:r>
            <a:r>
              <a:rPr lang="en-US" altLang="zh-TW" sz="2800" dirty="0">
                <a:solidFill>
                  <a:srgbClr val="6A737D"/>
                </a:solidFill>
                <a:latin typeface="-apple-system"/>
                <a:ea typeface="新細明體" panose="02020500000000000000" pitchFamily="18" charset="-120"/>
              </a:rPr>
              <a:t>NSWERING DATASET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72FA9EF-BC5C-4C1C-845A-1C4B54320300}"/>
              </a:ext>
            </a:extLst>
          </p:cNvPr>
          <p:cNvSpPr txBox="1"/>
          <p:nvPr/>
        </p:nvSpPr>
        <p:spPr>
          <a:xfrm>
            <a:off x="3767470" y="4521177"/>
            <a:ext cx="4657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TW" sz="3200" b="1" dirty="0">
                <a:solidFill>
                  <a:srgbClr val="FF0000"/>
                </a:solidFill>
                <a:latin typeface="Calibri" panose="020F0502020204030204"/>
                <a:ea typeface="新細明體" panose="02020500000000000000" pitchFamily="18" charset="-120"/>
              </a:rPr>
              <a:t>SOD QA</a:t>
            </a:r>
            <a:endParaRPr lang="zh-TW" altLang="en-US" sz="3200" b="1" dirty="0">
              <a:solidFill>
                <a:srgbClr val="FF000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7085412-56A9-4F81-BEE1-228B95B69C00}"/>
              </a:ext>
            </a:extLst>
          </p:cNvPr>
          <p:cNvSpPr/>
          <p:nvPr/>
        </p:nvSpPr>
        <p:spPr>
          <a:xfrm>
            <a:off x="1524001" y="5361355"/>
            <a:ext cx="9248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altLang="zh-TW" sz="2800" dirty="0">
                <a:solidFill>
                  <a:srgbClr val="FF0000"/>
                </a:solidFill>
                <a:latin typeface="-apple-system"/>
                <a:ea typeface="新細明體" panose="02020500000000000000" pitchFamily="18" charset="-120"/>
              </a:rPr>
              <a:t>O</a:t>
            </a:r>
            <a:r>
              <a:rPr lang="en-US" altLang="zh-TW" sz="2800" dirty="0">
                <a:solidFill>
                  <a:srgbClr val="6A737D"/>
                </a:solidFill>
                <a:latin typeface="-apple-system"/>
                <a:ea typeface="新細明體" panose="02020500000000000000" pitchFamily="18" charset="-120"/>
              </a:rPr>
              <a:t>PEN-</a:t>
            </a:r>
            <a:r>
              <a:rPr lang="en-US" altLang="zh-TW" sz="2800" dirty="0">
                <a:solidFill>
                  <a:srgbClr val="FF0000"/>
                </a:solidFill>
                <a:latin typeface="-apple-system"/>
                <a:ea typeface="新細明體" panose="02020500000000000000" pitchFamily="18" charset="-120"/>
              </a:rPr>
              <a:t>D</a:t>
            </a:r>
            <a:r>
              <a:rPr lang="en-US" altLang="zh-TW" sz="2800" dirty="0">
                <a:solidFill>
                  <a:srgbClr val="6A737D"/>
                </a:solidFill>
                <a:latin typeface="-apple-system"/>
                <a:ea typeface="新細明體" panose="02020500000000000000" pitchFamily="18" charset="-120"/>
              </a:rPr>
              <a:t>OMAIN </a:t>
            </a:r>
            <a:r>
              <a:rPr lang="en-US" altLang="zh-TW" sz="2800" dirty="0">
                <a:solidFill>
                  <a:srgbClr val="FF0000"/>
                </a:solidFill>
                <a:latin typeface="-apple-system"/>
                <a:ea typeface="新細明體" panose="02020500000000000000" pitchFamily="18" charset="-120"/>
              </a:rPr>
              <a:t>S</a:t>
            </a:r>
            <a:r>
              <a:rPr lang="en-US" altLang="zh-TW" sz="2800" dirty="0">
                <a:solidFill>
                  <a:srgbClr val="6A737D"/>
                </a:solidFill>
                <a:latin typeface="-apple-system"/>
                <a:ea typeface="新細明體" panose="02020500000000000000" pitchFamily="18" charset="-120"/>
              </a:rPr>
              <a:t>POKEN </a:t>
            </a:r>
            <a:r>
              <a:rPr lang="en-US" altLang="zh-TW" sz="2800" dirty="0">
                <a:solidFill>
                  <a:srgbClr val="FF0000"/>
                </a:solidFill>
                <a:latin typeface="-apple-system"/>
                <a:ea typeface="新細明體" panose="02020500000000000000" pitchFamily="18" charset="-120"/>
              </a:rPr>
              <a:t>Q</a:t>
            </a:r>
            <a:r>
              <a:rPr lang="en-US" altLang="zh-TW" sz="2800" dirty="0">
                <a:solidFill>
                  <a:srgbClr val="6A737D"/>
                </a:solidFill>
                <a:latin typeface="-apple-system"/>
                <a:ea typeface="新細明體" panose="02020500000000000000" pitchFamily="18" charset="-120"/>
              </a:rPr>
              <a:t>UESTION </a:t>
            </a:r>
            <a:r>
              <a:rPr lang="en-US" altLang="zh-TW" sz="2800" dirty="0">
                <a:solidFill>
                  <a:srgbClr val="FF0000"/>
                </a:solidFill>
                <a:latin typeface="-apple-system"/>
                <a:ea typeface="新細明體" panose="02020500000000000000" pitchFamily="18" charset="-120"/>
              </a:rPr>
              <a:t>A</a:t>
            </a:r>
            <a:r>
              <a:rPr lang="en-US" altLang="zh-TW" sz="2800" dirty="0">
                <a:solidFill>
                  <a:srgbClr val="6A737D"/>
                </a:solidFill>
                <a:latin typeface="-apple-system"/>
                <a:ea typeface="新細明體" panose="02020500000000000000" pitchFamily="18" charset="-120"/>
              </a:rPr>
              <a:t>NSWERING DATASET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D9E0925-2FD5-49A4-AF9E-64FA382E3F5A}"/>
              </a:ext>
            </a:extLst>
          </p:cNvPr>
          <p:cNvSpPr txBox="1"/>
          <p:nvPr/>
        </p:nvSpPr>
        <p:spPr>
          <a:xfrm>
            <a:off x="3767470" y="6019512"/>
            <a:ext cx="4657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TW" sz="3200" b="1" dirty="0">
                <a:solidFill>
                  <a:srgbClr val="FF0000"/>
                </a:solidFill>
                <a:latin typeface="Calibri" panose="020F0502020204030204"/>
                <a:ea typeface="新細明體" panose="02020500000000000000" pitchFamily="18" charset="-120"/>
              </a:rPr>
              <a:t>ODS QA</a:t>
            </a:r>
            <a:endParaRPr lang="zh-TW" altLang="en-US" sz="3200" b="1" dirty="0">
              <a:solidFill>
                <a:srgbClr val="FF000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3830E53-C4EA-4CCC-B942-684031ED16CD}"/>
              </a:ext>
            </a:extLst>
          </p:cNvPr>
          <p:cNvSpPr/>
          <p:nvPr/>
        </p:nvSpPr>
        <p:spPr>
          <a:xfrm>
            <a:off x="8553261" y="6311898"/>
            <a:ext cx="198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altLang="zh-TW" dirty="0">
                <a:solidFill>
                  <a:srgbClr val="0000FF"/>
                </a:solidFill>
                <a:latin typeface="Calibri" panose="020F0502020204030204"/>
                <a:ea typeface="新細明體" panose="02020500000000000000" pitchFamily="18" charset="-120"/>
              </a:rPr>
              <a:t>[Lee, et al., SLT’18] </a:t>
            </a:r>
            <a:endParaRPr lang="zh-TW" altLang="en-US" dirty="0">
              <a:solidFill>
                <a:srgbClr val="0000FF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2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6D059A-EB16-417C-88EF-C6A04F3B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Towards End-to-end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1D7700F-9FDA-45CF-BCBC-3948E7CEC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812" y="1438627"/>
            <a:ext cx="8028376" cy="468139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CAB46B9-BD45-9C4B-8EF2-64D005455659}"/>
              </a:ext>
            </a:extLst>
          </p:cNvPr>
          <p:cNvSpPr txBox="1"/>
          <p:nvPr/>
        </p:nvSpPr>
        <p:spPr>
          <a:xfrm>
            <a:off x="838200" y="1321358"/>
            <a:ext cx="5014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https://arxiv.org/abs/1910.11559</a:t>
            </a:r>
          </a:p>
        </p:txBody>
      </p:sp>
    </p:spTree>
    <p:extLst>
      <p:ext uri="{BB962C8B-B14F-4D97-AF65-F5344CB8AC3E}">
        <p14:creationId xmlns:p14="http://schemas.microsoft.com/office/powerpoint/2010/main" val="96562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C7A444-AB20-4A3A-A2AE-2DBBA624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Speech Question Answering </a:t>
            </a:r>
            <a:endParaRPr lang="zh-TW" altLang="en-US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3BBBF3BA-E8E8-442C-89AD-2D2528BF3F4E}"/>
              </a:ext>
            </a:extLst>
          </p:cNvPr>
          <p:cNvGrpSpPr/>
          <p:nvPr/>
        </p:nvGrpSpPr>
        <p:grpSpPr>
          <a:xfrm>
            <a:off x="2786525" y="2158143"/>
            <a:ext cx="1902489" cy="595170"/>
            <a:chOff x="-511944" y="3377192"/>
            <a:chExt cx="3965607" cy="622870"/>
          </a:xfrm>
        </p:grpSpPr>
        <p:pic>
          <p:nvPicPr>
            <p:cNvPr id="9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18548D9B-9ED9-4FC6-9F73-456BAA6FE2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0" t="61947" r="34570" b="24860"/>
            <a:stretch/>
          </p:blipFill>
          <p:spPr bwMode="auto">
            <a:xfrm>
              <a:off x="1807745" y="3432793"/>
              <a:ext cx="1645918" cy="56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12943CDB-FC13-4FD4-81B2-EBB64A5E44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4" t="74586" r="38725" b="15733"/>
            <a:stretch/>
          </p:blipFill>
          <p:spPr bwMode="auto">
            <a:xfrm>
              <a:off x="-511944" y="3377192"/>
              <a:ext cx="1299411" cy="57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6B21B0E5-C8F2-4FBE-A94D-53B410B31C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3" t="84591" r="35072" b="1175"/>
            <a:stretch/>
          </p:blipFill>
          <p:spPr bwMode="auto">
            <a:xfrm>
              <a:off x="628650" y="3429000"/>
              <a:ext cx="1419725" cy="57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53893575-33E5-4AB5-AB67-733ED000EC02}"/>
              </a:ext>
            </a:extLst>
          </p:cNvPr>
          <p:cNvGrpSpPr/>
          <p:nvPr/>
        </p:nvGrpSpPr>
        <p:grpSpPr>
          <a:xfrm>
            <a:off x="5572157" y="2257039"/>
            <a:ext cx="4344898" cy="459526"/>
            <a:chOff x="515860" y="5236860"/>
            <a:chExt cx="8683738" cy="459526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C872997B-4B9B-47D8-9277-0C39F82CFFB9}"/>
                </a:ext>
              </a:extLst>
            </p:cNvPr>
            <p:cNvGrpSpPr/>
            <p:nvPr/>
          </p:nvGrpSpPr>
          <p:grpSpPr>
            <a:xfrm>
              <a:off x="515860" y="5236860"/>
              <a:ext cx="5314074" cy="442093"/>
              <a:chOff x="-511944" y="3377192"/>
              <a:chExt cx="3965607" cy="622870"/>
            </a:xfrm>
          </p:grpSpPr>
          <p:pic>
            <p:nvPicPr>
              <p:cNvPr id="5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CF169FE6-32FE-4469-BE72-D8702D4BDD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20" t="61947" r="34570" b="24860"/>
              <a:stretch/>
            </p:blipFill>
            <p:spPr bwMode="auto">
              <a:xfrm>
                <a:off x="1807745" y="3432793"/>
                <a:ext cx="1645918" cy="566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FD8E201E-DE7F-4512-BD20-AC36A42F8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24" t="74586" r="38725" b="15733"/>
              <a:stretch/>
            </p:blipFill>
            <p:spPr bwMode="auto">
              <a:xfrm>
                <a:off x="-511944" y="3377192"/>
                <a:ext cx="1299411" cy="573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D9B2320E-C337-49A3-BE52-BB9E4B17B0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83" t="84591" r="35072" b="1175"/>
              <a:stretch/>
            </p:blipFill>
            <p:spPr bwMode="auto">
              <a:xfrm>
                <a:off x="628650" y="3429000"/>
                <a:ext cx="1419725" cy="571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E704CEFA-EBB8-40ED-99AA-1FFAC6B4B0BA}"/>
                </a:ext>
              </a:extLst>
            </p:cNvPr>
            <p:cNvGrpSpPr/>
            <p:nvPr/>
          </p:nvGrpSpPr>
          <p:grpSpPr>
            <a:xfrm>
              <a:off x="3885524" y="5254293"/>
              <a:ext cx="5314074" cy="442093"/>
              <a:chOff x="-511944" y="3377192"/>
              <a:chExt cx="3965607" cy="622870"/>
            </a:xfrm>
          </p:grpSpPr>
          <p:pic>
            <p:nvPicPr>
              <p:cNvPr id="13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5260A36A-156F-4FA1-BC70-13BC15F73D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20" t="61947" r="34570" b="24860"/>
              <a:stretch/>
            </p:blipFill>
            <p:spPr bwMode="auto">
              <a:xfrm>
                <a:off x="1807745" y="3432793"/>
                <a:ext cx="1645918" cy="566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465393BB-B47D-414E-92FC-AC661CE300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24" t="74586" r="38725" b="15733"/>
              <a:stretch/>
            </p:blipFill>
            <p:spPr bwMode="auto">
              <a:xfrm>
                <a:off x="-511944" y="3377192"/>
                <a:ext cx="1299411" cy="573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852C12B1-301F-44B1-A210-8C13592A82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83" t="84591" r="35072" b="1175"/>
              <a:stretch/>
            </p:blipFill>
            <p:spPr bwMode="auto">
              <a:xfrm>
                <a:off x="628650" y="3429000"/>
                <a:ext cx="1419725" cy="571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4630D28A-F1CA-47FF-8F30-922005A8E7A2}"/>
              </a:ext>
            </a:extLst>
          </p:cNvPr>
          <p:cNvGrpSpPr/>
          <p:nvPr/>
        </p:nvGrpSpPr>
        <p:grpSpPr>
          <a:xfrm flipH="1">
            <a:off x="2555765" y="3380089"/>
            <a:ext cx="1902489" cy="595170"/>
            <a:chOff x="-511944" y="3377192"/>
            <a:chExt cx="3965607" cy="622870"/>
          </a:xfrm>
        </p:grpSpPr>
        <p:pic>
          <p:nvPicPr>
            <p:cNvPr id="18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52B0D00A-37E5-42AB-A8E0-CCA0F3A513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0" t="61947" r="34570" b="24860"/>
            <a:stretch/>
          </p:blipFill>
          <p:spPr bwMode="auto">
            <a:xfrm>
              <a:off x="1807745" y="3432793"/>
              <a:ext cx="1645918" cy="56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C741F4A7-2AE5-4BA9-825B-D2ACB35480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4" t="74586" r="38725" b="15733"/>
            <a:stretch/>
          </p:blipFill>
          <p:spPr bwMode="auto">
            <a:xfrm>
              <a:off x="-511944" y="3377192"/>
              <a:ext cx="1299411" cy="57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9BAA2466-FF5D-4D0B-8288-E6CF5E1365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3" t="84591" r="35072" b="1175"/>
            <a:stretch/>
          </p:blipFill>
          <p:spPr bwMode="auto">
            <a:xfrm>
              <a:off x="628650" y="3429000"/>
              <a:ext cx="1419725" cy="57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AE7E6FE4-B549-4C22-B3A9-7588E6852EF0}"/>
              </a:ext>
            </a:extLst>
          </p:cNvPr>
          <p:cNvGrpSpPr/>
          <p:nvPr/>
        </p:nvGrpSpPr>
        <p:grpSpPr>
          <a:xfrm flipH="1">
            <a:off x="5257124" y="3500885"/>
            <a:ext cx="4344898" cy="459526"/>
            <a:chOff x="515860" y="5236860"/>
            <a:chExt cx="8683738" cy="459526"/>
          </a:xfrm>
        </p:grpSpPr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C0A76E96-D78E-4FDC-A91F-D1CFD6B317B2}"/>
                </a:ext>
              </a:extLst>
            </p:cNvPr>
            <p:cNvGrpSpPr/>
            <p:nvPr/>
          </p:nvGrpSpPr>
          <p:grpSpPr>
            <a:xfrm>
              <a:off x="515860" y="5236860"/>
              <a:ext cx="5314074" cy="442093"/>
              <a:chOff x="-511944" y="3377192"/>
              <a:chExt cx="3965607" cy="622870"/>
            </a:xfrm>
          </p:grpSpPr>
          <p:pic>
            <p:nvPicPr>
              <p:cNvPr id="27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DCD18695-025C-4D30-B3FC-E540F1FEA0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20" t="61947" r="34570" b="24860"/>
              <a:stretch/>
            </p:blipFill>
            <p:spPr bwMode="auto">
              <a:xfrm>
                <a:off x="1807745" y="3432793"/>
                <a:ext cx="1645918" cy="566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44A31523-1CD6-46B7-AB54-A2ACEA1616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24" t="74586" r="38725" b="15733"/>
              <a:stretch/>
            </p:blipFill>
            <p:spPr bwMode="auto">
              <a:xfrm>
                <a:off x="-511944" y="3377192"/>
                <a:ext cx="1299411" cy="573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240D23C9-C84E-4B47-9710-DB5AF6E69E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83" t="84591" r="35072" b="1175"/>
              <a:stretch/>
            </p:blipFill>
            <p:spPr bwMode="auto">
              <a:xfrm>
                <a:off x="628650" y="3429000"/>
                <a:ext cx="1419725" cy="571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CC5F8FC6-D83F-43BC-8C08-7A52550E0A3D}"/>
                </a:ext>
              </a:extLst>
            </p:cNvPr>
            <p:cNvGrpSpPr/>
            <p:nvPr/>
          </p:nvGrpSpPr>
          <p:grpSpPr>
            <a:xfrm>
              <a:off x="3885524" y="5254293"/>
              <a:ext cx="5314074" cy="442093"/>
              <a:chOff x="-511944" y="3377192"/>
              <a:chExt cx="3965607" cy="622870"/>
            </a:xfrm>
          </p:grpSpPr>
          <p:pic>
            <p:nvPicPr>
              <p:cNvPr id="24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49D7E64A-3D50-49BB-97E7-54E3A45FFF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20" t="61947" r="34570" b="24860"/>
              <a:stretch/>
            </p:blipFill>
            <p:spPr bwMode="auto">
              <a:xfrm>
                <a:off x="1807745" y="3432793"/>
                <a:ext cx="1645918" cy="566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66B06D71-3FE8-414F-949C-8C8234A17F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24" t="74586" r="38725" b="15733"/>
              <a:stretch/>
            </p:blipFill>
            <p:spPr bwMode="auto">
              <a:xfrm>
                <a:off x="-511944" y="3377192"/>
                <a:ext cx="1299411" cy="573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67D1B63B-A30B-4E43-86FE-044667F36A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83" t="84591" r="35072" b="1175"/>
              <a:stretch/>
            </p:blipFill>
            <p:spPr bwMode="auto">
              <a:xfrm>
                <a:off x="628650" y="3429000"/>
                <a:ext cx="1419725" cy="571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14DC2638-E02E-44AD-91CD-4ED07DBB149D}"/>
              </a:ext>
            </a:extLst>
          </p:cNvPr>
          <p:cNvGrpSpPr/>
          <p:nvPr/>
        </p:nvGrpSpPr>
        <p:grpSpPr>
          <a:xfrm flipV="1">
            <a:off x="2786525" y="4822509"/>
            <a:ext cx="1902489" cy="595170"/>
            <a:chOff x="-511944" y="3377192"/>
            <a:chExt cx="3965607" cy="622870"/>
          </a:xfrm>
        </p:grpSpPr>
        <p:pic>
          <p:nvPicPr>
            <p:cNvPr id="31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913E9256-05FB-42BB-90DA-F5210220F0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0" t="61947" r="34570" b="24860"/>
            <a:stretch/>
          </p:blipFill>
          <p:spPr bwMode="auto">
            <a:xfrm>
              <a:off x="1807745" y="3432793"/>
              <a:ext cx="1645918" cy="56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6EE7B386-FFCE-4DF8-B321-60C04D43C2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4" t="74586" r="38725" b="15733"/>
            <a:stretch/>
          </p:blipFill>
          <p:spPr bwMode="auto">
            <a:xfrm>
              <a:off x="-511944" y="3377192"/>
              <a:ext cx="1299411" cy="57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7C7C2B0F-2533-4D16-8501-81A4F00C90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3" t="84591" r="35072" b="1175"/>
            <a:stretch/>
          </p:blipFill>
          <p:spPr bwMode="auto">
            <a:xfrm>
              <a:off x="628650" y="3429000"/>
              <a:ext cx="1419725" cy="57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8F909715-5F89-4EC4-BA51-0A2588F7765B}"/>
              </a:ext>
            </a:extLst>
          </p:cNvPr>
          <p:cNvGrpSpPr/>
          <p:nvPr/>
        </p:nvGrpSpPr>
        <p:grpSpPr>
          <a:xfrm flipV="1">
            <a:off x="5572157" y="4921405"/>
            <a:ext cx="4344898" cy="459526"/>
            <a:chOff x="515860" y="5236860"/>
            <a:chExt cx="8683738" cy="459526"/>
          </a:xfrm>
        </p:grpSpPr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F8C49765-4887-4A95-BC3D-82012EF8A031}"/>
                </a:ext>
              </a:extLst>
            </p:cNvPr>
            <p:cNvGrpSpPr/>
            <p:nvPr/>
          </p:nvGrpSpPr>
          <p:grpSpPr>
            <a:xfrm>
              <a:off x="515860" y="5236860"/>
              <a:ext cx="5314074" cy="442093"/>
              <a:chOff x="-511944" y="3377192"/>
              <a:chExt cx="3965607" cy="622870"/>
            </a:xfrm>
          </p:grpSpPr>
          <p:pic>
            <p:nvPicPr>
              <p:cNvPr id="40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347F7F6E-082E-4C64-A850-F99704F4A7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20" t="61947" r="34570" b="24860"/>
              <a:stretch/>
            </p:blipFill>
            <p:spPr bwMode="auto">
              <a:xfrm>
                <a:off x="1807745" y="3432793"/>
                <a:ext cx="1645918" cy="566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224A1DCF-B006-4FF9-85C6-8ECE3ED42B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24" t="74586" r="38725" b="15733"/>
              <a:stretch/>
            </p:blipFill>
            <p:spPr bwMode="auto">
              <a:xfrm>
                <a:off x="-511944" y="3377192"/>
                <a:ext cx="1299411" cy="573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BA02C025-FECD-4334-AAB9-43CC1EFF22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83" t="84591" r="35072" b="1175"/>
              <a:stretch/>
            </p:blipFill>
            <p:spPr bwMode="auto">
              <a:xfrm>
                <a:off x="628650" y="3429000"/>
                <a:ext cx="1419725" cy="571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0D21FF34-AD24-446B-9AB8-8B5D4FC82AC9}"/>
                </a:ext>
              </a:extLst>
            </p:cNvPr>
            <p:cNvGrpSpPr/>
            <p:nvPr/>
          </p:nvGrpSpPr>
          <p:grpSpPr>
            <a:xfrm>
              <a:off x="3885524" y="5254293"/>
              <a:ext cx="5314074" cy="442093"/>
              <a:chOff x="-511944" y="3377192"/>
              <a:chExt cx="3965607" cy="622870"/>
            </a:xfrm>
          </p:grpSpPr>
          <p:pic>
            <p:nvPicPr>
              <p:cNvPr id="37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223F8553-64F0-4912-8961-D342751AE5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20" t="61947" r="34570" b="24860"/>
              <a:stretch/>
            </p:blipFill>
            <p:spPr bwMode="auto">
              <a:xfrm>
                <a:off x="1807745" y="3432793"/>
                <a:ext cx="1645918" cy="566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7E71A54C-E6A6-4986-A286-52AF166EBF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24" t="74586" r="38725" b="15733"/>
              <a:stretch/>
            </p:blipFill>
            <p:spPr bwMode="auto">
              <a:xfrm>
                <a:off x="-511944" y="3377192"/>
                <a:ext cx="1299411" cy="573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A26D59FD-79D6-4358-8ABD-D5581BA75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83" t="84591" r="35072" b="1175"/>
              <a:stretch/>
            </p:blipFill>
            <p:spPr bwMode="auto">
              <a:xfrm>
                <a:off x="628650" y="3429000"/>
                <a:ext cx="1419725" cy="571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8A8CA884-886D-4BD7-B701-30C77E897983}"/>
                  </a:ext>
                </a:extLst>
              </p:cNvPr>
              <p:cNvSpPr txBox="1"/>
              <p:nvPr/>
            </p:nvSpPr>
            <p:spPr>
              <a:xfrm>
                <a:off x="2044408" y="2235303"/>
                <a:ext cx="871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8A8CA884-886D-4BD7-B701-30C77E897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408" y="2235303"/>
                <a:ext cx="871239" cy="461665"/>
              </a:xfrm>
              <a:prstGeom prst="rect">
                <a:avLst/>
              </a:prstGeom>
              <a:blipFill>
                <a:blip r:embed="rId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B1AC5A05-3F90-4C84-9BDD-9CC75C5684F2}"/>
                  </a:ext>
                </a:extLst>
              </p:cNvPr>
              <p:cNvSpPr txBox="1"/>
              <p:nvPr/>
            </p:nvSpPr>
            <p:spPr>
              <a:xfrm>
                <a:off x="2044408" y="3431481"/>
                <a:ext cx="871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B1AC5A05-3F90-4C84-9BDD-9CC75C568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408" y="3431481"/>
                <a:ext cx="871239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EC39DA89-AACD-4072-A773-EC232E533351}"/>
                  </a:ext>
                </a:extLst>
              </p:cNvPr>
              <p:cNvSpPr txBox="1"/>
              <p:nvPr/>
            </p:nvSpPr>
            <p:spPr>
              <a:xfrm>
                <a:off x="2044408" y="4744921"/>
                <a:ext cx="871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EC39DA89-AACD-4072-A773-EC232E533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408" y="4744921"/>
                <a:ext cx="871239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8DC001A4-988E-4825-B239-F488AEEBCBBB}"/>
                  </a:ext>
                </a:extLst>
              </p:cNvPr>
              <p:cNvSpPr txBox="1"/>
              <p:nvPr/>
            </p:nvSpPr>
            <p:spPr>
              <a:xfrm>
                <a:off x="4795265" y="2283719"/>
                <a:ext cx="871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8DC001A4-988E-4825-B239-F488AEEBC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265" y="2283719"/>
                <a:ext cx="871239" cy="461665"/>
              </a:xfrm>
              <a:prstGeom prst="rect">
                <a:avLst/>
              </a:prstGeom>
              <a:blipFill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692907A0-A764-4BFC-AF72-6EE31B1B3737}"/>
                  </a:ext>
                </a:extLst>
              </p:cNvPr>
              <p:cNvSpPr txBox="1"/>
              <p:nvPr/>
            </p:nvSpPr>
            <p:spPr>
              <a:xfrm>
                <a:off x="4795265" y="3479897"/>
                <a:ext cx="871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692907A0-A764-4BFC-AF72-6EE31B1B3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265" y="3479897"/>
                <a:ext cx="87123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BD8294B2-7655-4EB8-B299-A4FF43B5909E}"/>
                  </a:ext>
                </a:extLst>
              </p:cNvPr>
              <p:cNvSpPr txBox="1"/>
              <p:nvPr/>
            </p:nvSpPr>
            <p:spPr>
              <a:xfrm>
                <a:off x="4795265" y="4793337"/>
                <a:ext cx="871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BD8294B2-7655-4EB8-B299-A4FF43B59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265" y="4793337"/>
                <a:ext cx="871239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8C7D8854-4732-4FF0-B3E9-6BB928548359}"/>
              </a:ext>
            </a:extLst>
          </p:cNvPr>
          <p:cNvCxnSpPr/>
          <p:nvPr/>
        </p:nvCxnSpPr>
        <p:spPr>
          <a:xfrm>
            <a:off x="6290405" y="2137741"/>
            <a:ext cx="0" cy="7348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5068949D-E7C8-4A56-939A-59BFC13C5616}"/>
              </a:ext>
            </a:extLst>
          </p:cNvPr>
          <p:cNvCxnSpPr/>
          <p:nvPr/>
        </p:nvCxnSpPr>
        <p:spPr>
          <a:xfrm>
            <a:off x="7311681" y="2122485"/>
            <a:ext cx="0" cy="7348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9941015-20B7-4843-91C1-F8A4F64A21BF}"/>
              </a:ext>
            </a:extLst>
          </p:cNvPr>
          <p:cNvCxnSpPr/>
          <p:nvPr/>
        </p:nvCxnSpPr>
        <p:spPr>
          <a:xfrm>
            <a:off x="8255563" y="3395345"/>
            <a:ext cx="0" cy="7348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1B28F7D0-CC64-4411-9AF5-85717232E212}"/>
              </a:ext>
            </a:extLst>
          </p:cNvPr>
          <p:cNvCxnSpPr/>
          <p:nvPr/>
        </p:nvCxnSpPr>
        <p:spPr>
          <a:xfrm>
            <a:off x="9276839" y="3380089"/>
            <a:ext cx="0" cy="7348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EEA28E99-C829-4595-8739-275407240F2A}"/>
              </a:ext>
            </a:extLst>
          </p:cNvPr>
          <p:cNvCxnSpPr/>
          <p:nvPr/>
        </p:nvCxnSpPr>
        <p:spPr>
          <a:xfrm>
            <a:off x="6864083" y="4803119"/>
            <a:ext cx="0" cy="7348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5184E498-E490-4122-91B5-B48BDAECBF36}"/>
              </a:ext>
            </a:extLst>
          </p:cNvPr>
          <p:cNvCxnSpPr/>
          <p:nvPr/>
        </p:nvCxnSpPr>
        <p:spPr>
          <a:xfrm>
            <a:off x="7885359" y="4787863"/>
            <a:ext cx="0" cy="7348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6367BA95-EE0C-4A74-B6B6-E7E910B96FCB}"/>
              </a:ext>
            </a:extLst>
          </p:cNvPr>
          <p:cNvSpPr txBox="1"/>
          <p:nvPr/>
        </p:nvSpPr>
        <p:spPr>
          <a:xfrm>
            <a:off x="6092730" y="1690690"/>
            <a:ext cx="144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ans</a:t>
            </a:r>
            <a:r>
              <a:rPr lang="en-US" altLang="zh-TW" sz="2400" dirty="0"/>
              <a:t> span</a:t>
            </a:r>
            <a:endParaRPr lang="zh-TW" altLang="en-US" sz="2400" dirty="0"/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98211D2F-1E5F-4FDF-B1E1-884114D40A41}"/>
              </a:ext>
            </a:extLst>
          </p:cNvPr>
          <p:cNvSpPr txBox="1"/>
          <p:nvPr/>
        </p:nvSpPr>
        <p:spPr>
          <a:xfrm>
            <a:off x="8060633" y="2933272"/>
            <a:ext cx="144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ans</a:t>
            </a:r>
            <a:r>
              <a:rPr lang="en-US" altLang="zh-TW" sz="2400" dirty="0"/>
              <a:t> span</a:t>
            </a:r>
            <a:endParaRPr lang="zh-TW" altLang="en-US" sz="2400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267F51F8-AE3E-4934-89BC-A208815F0900}"/>
              </a:ext>
            </a:extLst>
          </p:cNvPr>
          <p:cNvSpPr txBox="1"/>
          <p:nvPr/>
        </p:nvSpPr>
        <p:spPr>
          <a:xfrm>
            <a:off x="6651101" y="4354705"/>
            <a:ext cx="144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ans</a:t>
            </a:r>
            <a:r>
              <a:rPr lang="en-US" altLang="zh-TW" sz="2400" dirty="0"/>
              <a:t> span</a:t>
            </a:r>
            <a:endParaRPr lang="zh-TW" altLang="en-US" sz="2400" dirty="0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FED32959-19E0-4744-B40E-AA56EC379677}"/>
              </a:ext>
            </a:extLst>
          </p:cNvPr>
          <p:cNvSpPr txBox="1"/>
          <p:nvPr/>
        </p:nvSpPr>
        <p:spPr>
          <a:xfrm>
            <a:off x="2066810" y="5382832"/>
            <a:ext cx="336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(no speech transcription )</a:t>
            </a:r>
            <a:endParaRPr lang="zh-TW" altLang="en-US" sz="2400" dirty="0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1526EE9C-C0D0-4E9D-BC1E-475352F4D778}"/>
              </a:ext>
            </a:extLst>
          </p:cNvPr>
          <p:cNvSpPr txBox="1"/>
          <p:nvPr/>
        </p:nvSpPr>
        <p:spPr>
          <a:xfrm>
            <a:off x="1968226" y="1491916"/>
            <a:ext cx="2644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Training data</a:t>
            </a:r>
            <a:endParaRPr lang="zh-TW" altLang="en-US" sz="2800" b="1" i="1" u="sng" dirty="0"/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132D57EE-0D48-4674-9624-084987144E0C}"/>
              </a:ext>
            </a:extLst>
          </p:cNvPr>
          <p:cNvSpPr txBox="1"/>
          <p:nvPr/>
        </p:nvSpPr>
        <p:spPr>
          <a:xfrm>
            <a:off x="1868587" y="5999030"/>
            <a:ext cx="827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Can we train an end-to-end speech QA model?</a:t>
            </a:r>
            <a:endParaRPr lang="zh-TW" altLang="en-US" sz="2800" b="1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953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543FFB-AF05-4E2B-9BB6-88C145FE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Speech Question Answering </a:t>
            </a: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89E7AB03-F399-4733-A1A1-01510D7678C9}"/>
              </a:ext>
            </a:extLst>
          </p:cNvPr>
          <p:cNvSpPr/>
          <p:nvPr/>
        </p:nvSpPr>
        <p:spPr>
          <a:xfrm>
            <a:off x="2685995" y="4227810"/>
            <a:ext cx="7630287" cy="11710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44122BCC-392D-4417-A304-4AC5A6242EA7}"/>
              </a:ext>
            </a:extLst>
          </p:cNvPr>
          <p:cNvGrpSpPr/>
          <p:nvPr/>
        </p:nvGrpSpPr>
        <p:grpSpPr>
          <a:xfrm>
            <a:off x="2574834" y="5427631"/>
            <a:ext cx="1111321" cy="797614"/>
            <a:chOff x="1212077" y="5255291"/>
            <a:chExt cx="1111321" cy="797614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227A93F0-440F-4A5C-A819-E9B7BD6EDD68}"/>
                </a:ext>
              </a:extLst>
            </p:cNvPr>
            <p:cNvSpPr txBox="1"/>
            <p:nvPr/>
          </p:nvSpPr>
          <p:spPr>
            <a:xfrm>
              <a:off x="1212077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[CLS]</a:t>
              </a:r>
              <a:endPara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4875D446-F815-483B-A400-2EF9D8670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4161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AD2EFE17-00DA-4FDA-B38C-747504B56441}"/>
              </a:ext>
            </a:extLst>
          </p:cNvPr>
          <p:cNvCxnSpPr>
            <a:cxnSpLocks/>
          </p:cNvCxnSpPr>
          <p:nvPr/>
        </p:nvCxnSpPr>
        <p:spPr>
          <a:xfrm flipV="1">
            <a:off x="4212806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FECD57EF-2352-40FD-8D1F-731C2B48529B}"/>
              </a:ext>
            </a:extLst>
          </p:cNvPr>
          <p:cNvCxnSpPr>
            <a:cxnSpLocks/>
          </p:cNvCxnSpPr>
          <p:nvPr/>
        </p:nvCxnSpPr>
        <p:spPr>
          <a:xfrm flipV="1">
            <a:off x="5285063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F0B86433-B800-4B9E-9E3B-1F93B20703E4}"/>
              </a:ext>
            </a:extLst>
          </p:cNvPr>
          <p:cNvGrpSpPr/>
          <p:nvPr/>
        </p:nvGrpSpPr>
        <p:grpSpPr>
          <a:xfrm>
            <a:off x="5842053" y="5427631"/>
            <a:ext cx="1111321" cy="797614"/>
            <a:chOff x="4324279" y="5255291"/>
            <a:chExt cx="1111321" cy="797614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0669E344-1BA5-47BE-97D7-683E3FD59642}"/>
                </a:ext>
              </a:extLst>
            </p:cNvPr>
            <p:cNvSpPr txBox="1"/>
            <p:nvPr/>
          </p:nvSpPr>
          <p:spPr>
            <a:xfrm>
              <a:off x="4324279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[SEP]</a:t>
              </a:r>
              <a:endPara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6EEEA6AE-6E54-40A4-8C92-62199B315D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3179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BDDF5743-F5C9-4AD9-8D9F-8906E6373C8D}"/>
              </a:ext>
            </a:extLst>
          </p:cNvPr>
          <p:cNvCxnSpPr>
            <a:cxnSpLocks/>
          </p:cNvCxnSpPr>
          <p:nvPr/>
        </p:nvCxnSpPr>
        <p:spPr>
          <a:xfrm flipV="1">
            <a:off x="7463209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E97221FA-F61E-4607-B08B-BE31A44B3F08}"/>
              </a:ext>
            </a:extLst>
          </p:cNvPr>
          <p:cNvCxnSpPr>
            <a:cxnSpLocks/>
          </p:cNvCxnSpPr>
          <p:nvPr/>
        </p:nvCxnSpPr>
        <p:spPr>
          <a:xfrm flipV="1">
            <a:off x="8569098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0E10D704-C5DB-45E8-8A87-5B427C350B75}"/>
              </a:ext>
            </a:extLst>
          </p:cNvPr>
          <p:cNvCxnSpPr>
            <a:cxnSpLocks/>
          </p:cNvCxnSpPr>
          <p:nvPr/>
        </p:nvCxnSpPr>
        <p:spPr>
          <a:xfrm flipV="1">
            <a:off x="9641353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13BEEE4C-2475-4509-BD78-8E6BE1F37FE6}"/>
              </a:ext>
            </a:extLst>
          </p:cNvPr>
          <p:cNvGrpSpPr/>
          <p:nvPr/>
        </p:nvGrpSpPr>
        <p:grpSpPr>
          <a:xfrm>
            <a:off x="2995504" y="3076999"/>
            <a:ext cx="195209" cy="1150811"/>
            <a:chOff x="1363451" y="3187846"/>
            <a:chExt cx="195209" cy="1150811"/>
          </a:xfrm>
        </p:grpSpPr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DF7B36B8-632B-4C79-8BC8-0DDE093F33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4865" y="398714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5DF86C1-7C3A-4872-97D7-79D7E3E2DF42}"/>
                </a:ext>
              </a:extLst>
            </p:cNvPr>
            <p:cNvSpPr/>
            <p:nvPr/>
          </p:nvSpPr>
          <p:spPr>
            <a:xfrm rot="5400000">
              <a:off x="1080912" y="3470385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9A67B7C3-1757-43DE-925A-2B411301C570}"/>
              </a:ext>
            </a:extLst>
          </p:cNvPr>
          <p:cNvGrpSpPr/>
          <p:nvPr/>
        </p:nvGrpSpPr>
        <p:grpSpPr>
          <a:xfrm>
            <a:off x="4081254" y="3085317"/>
            <a:ext cx="195209" cy="1150811"/>
            <a:chOff x="2431477" y="3196164"/>
            <a:chExt cx="195209" cy="1150811"/>
          </a:xfrm>
        </p:grpSpPr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9B7B1F55-6593-4CB9-A4EF-C2BF9CAEC3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42891" y="399545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3F91E8E-F73C-49C0-A9C0-F595162B7CDB}"/>
                </a:ext>
              </a:extLst>
            </p:cNvPr>
            <p:cNvSpPr/>
            <p:nvPr/>
          </p:nvSpPr>
          <p:spPr>
            <a:xfrm rot="5400000">
              <a:off x="2148938" y="347870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CE6CF697-992F-4479-80AA-9953054C22CA}"/>
              </a:ext>
            </a:extLst>
          </p:cNvPr>
          <p:cNvGrpSpPr/>
          <p:nvPr/>
        </p:nvGrpSpPr>
        <p:grpSpPr>
          <a:xfrm>
            <a:off x="5167004" y="3070637"/>
            <a:ext cx="195209" cy="1150811"/>
            <a:chOff x="3452062" y="3181484"/>
            <a:chExt cx="195209" cy="1150811"/>
          </a:xfrm>
        </p:grpSpPr>
        <p:cxnSp>
          <p:nvCxnSpPr>
            <p:cNvPr id="36" name="直線單箭頭接點 35">
              <a:extLst>
                <a:ext uri="{FF2B5EF4-FFF2-40B4-BE49-F238E27FC236}">
                  <a16:creationId xmlns:a16="http://schemas.microsoft.com/office/drawing/2014/main" id="{88CB26DF-CD66-471F-87BE-CC618A0D1C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3476" y="39807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7569A29-29D4-4E6F-A407-75B9AC04BB01}"/>
                </a:ext>
              </a:extLst>
            </p:cNvPr>
            <p:cNvSpPr/>
            <p:nvPr/>
          </p:nvSpPr>
          <p:spPr>
            <a:xfrm rot="5400000">
              <a:off x="3169523" y="346402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F78C0A22-B4D1-462C-AF6B-DE96ED1D8864}"/>
              </a:ext>
            </a:extLst>
          </p:cNvPr>
          <p:cNvGrpSpPr/>
          <p:nvPr/>
        </p:nvGrpSpPr>
        <p:grpSpPr>
          <a:xfrm>
            <a:off x="6252754" y="3085317"/>
            <a:ext cx="195209" cy="1150811"/>
            <a:chOff x="4499447" y="3196164"/>
            <a:chExt cx="195209" cy="1150811"/>
          </a:xfrm>
        </p:grpSpPr>
        <p:cxnSp>
          <p:nvCxnSpPr>
            <p:cNvPr id="39" name="直線單箭頭接點 38">
              <a:extLst>
                <a:ext uri="{FF2B5EF4-FFF2-40B4-BE49-F238E27FC236}">
                  <a16:creationId xmlns:a16="http://schemas.microsoft.com/office/drawing/2014/main" id="{207A4466-4CEE-4B02-83D9-8A5028851B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0861" y="399545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2A307F27-D0CC-4BC5-AD81-301DA72ADFBA}"/>
                </a:ext>
              </a:extLst>
            </p:cNvPr>
            <p:cNvSpPr/>
            <p:nvPr/>
          </p:nvSpPr>
          <p:spPr>
            <a:xfrm rot="5400000">
              <a:off x="4216908" y="347870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1B524D29-B66E-4A7F-BD6F-BCD4168C188F}"/>
              </a:ext>
            </a:extLst>
          </p:cNvPr>
          <p:cNvGrpSpPr/>
          <p:nvPr/>
        </p:nvGrpSpPr>
        <p:grpSpPr>
          <a:xfrm>
            <a:off x="7338504" y="3064252"/>
            <a:ext cx="195209" cy="1150811"/>
            <a:chOff x="5769519" y="3175099"/>
            <a:chExt cx="195209" cy="1150811"/>
          </a:xfrm>
        </p:grpSpPr>
        <p:cxnSp>
          <p:nvCxnSpPr>
            <p:cNvPr id="42" name="直線單箭頭接點 41">
              <a:extLst>
                <a:ext uri="{FF2B5EF4-FFF2-40B4-BE49-F238E27FC236}">
                  <a16:creationId xmlns:a16="http://schemas.microsoft.com/office/drawing/2014/main" id="{ECA55062-5DDC-46C1-A146-8970975E73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80933" y="3974394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F018D8F0-4B00-4CDB-9887-07D75840D2F5}"/>
                </a:ext>
              </a:extLst>
            </p:cNvPr>
            <p:cNvSpPr/>
            <p:nvPr/>
          </p:nvSpPr>
          <p:spPr>
            <a:xfrm rot="5400000">
              <a:off x="5486980" y="3457638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C303868F-3D7A-411E-BA4D-589FAA9398F8}"/>
              </a:ext>
            </a:extLst>
          </p:cNvPr>
          <p:cNvGrpSpPr/>
          <p:nvPr/>
        </p:nvGrpSpPr>
        <p:grpSpPr>
          <a:xfrm>
            <a:off x="8424254" y="3070637"/>
            <a:ext cx="195209" cy="1150811"/>
            <a:chOff x="6823734" y="3181484"/>
            <a:chExt cx="195209" cy="1150811"/>
          </a:xfrm>
        </p:grpSpPr>
        <p:cxnSp>
          <p:nvCxnSpPr>
            <p:cNvPr id="45" name="直線單箭頭接點 44">
              <a:extLst>
                <a:ext uri="{FF2B5EF4-FFF2-40B4-BE49-F238E27FC236}">
                  <a16:creationId xmlns:a16="http://schemas.microsoft.com/office/drawing/2014/main" id="{E0B9987C-438F-40E0-B159-A2FD3F6F47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5148" y="39807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9865C9C9-D96A-4CF5-98EE-678886BC6E82}"/>
                </a:ext>
              </a:extLst>
            </p:cNvPr>
            <p:cNvSpPr/>
            <p:nvPr/>
          </p:nvSpPr>
          <p:spPr>
            <a:xfrm rot="5400000">
              <a:off x="6541195" y="346402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43A30B79-221F-4C04-BF92-92B1248F33C0}"/>
              </a:ext>
            </a:extLst>
          </p:cNvPr>
          <p:cNvGrpSpPr/>
          <p:nvPr/>
        </p:nvGrpSpPr>
        <p:grpSpPr>
          <a:xfrm>
            <a:off x="9510002" y="3076999"/>
            <a:ext cx="195209" cy="1150811"/>
            <a:chOff x="7877949" y="3187846"/>
            <a:chExt cx="195209" cy="1150811"/>
          </a:xfrm>
        </p:grpSpPr>
        <p:cxnSp>
          <p:nvCxnSpPr>
            <p:cNvPr id="48" name="直線單箭頭接點 47">
              <a:extLst>
                <a:ext uri="{FF2B5EF4-FFF2-40B4-BE49-F238E27FC236}">
                  <a16:creationId xmlns:a16="http://schemas.microsoft.com/office/drawing/2014/main" id="{248FD311-63D3-4856-8A11-78BFD1DF13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9363" y="398714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01AD1566-9DB7-4034-8351-E38C2F7309C3}"/>
                </a:ext>
              </a:extLst>
            </p:cNvPr>
            <p:cNvSpPr/>
            <p:nvPr/>
          </p:nvSpPr>
          <p:spPr>
            <a:xfrm rot="5400000">
              <a:off x="7595410" y="3470385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DF6D6FA2-43C5-4F4F-A8E2-5C152CDE0318}"/>
              </a:ext>
            </a:extLst>
          </p:cNvPr>
          <p:cNvSpPr txBox="1"/>
          <p:nvPr/>
        </p:nvSpPr>
        <p:spPr>
          <a:xfrm>
            <a:off x="3935160" y="6198640"/>
            <a:ext cx="174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question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68EE90BF-481E-4EF1-A8A0-6766257BC1E8}"/>
              </a:ext>
            </a:extLst>
          </p:cNvPr>
          <p:cNvSpPr txBox="1"/>
          <p:nvPr/>
        </p:nvSpPr>
        <p:spPr>
          <a:xfrm>
            <a:off x="7697126" y="6212184"/>
            <a:ext cx="174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document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100" name="群組 99">
            <a:extLst>
              <a:ext uri="{FF2B5EF4-FFF2-40B4-BE49-F238E27FC236}">
                <a16:creationId xmlns:a16="http://schemas.microsoft.com/office/drawing/2014/main" id="{CAAD230D-0659-4D52-B243-168937409A2D}"/>
              </a:ext>
            </a:extLst>
          </p:cNvPr>
          <p:cNvGrpSpPr/>
          <p:nvPr/>
        </p:nvGrpSpPr>
        <p:grpSpPr>
          <a:xfrm>
            <a:off x="3822064" y="5673391"/>
            <a:ext cx="1978986" cy="595170"/>
            <a:chOff x="-511944" y="3377192"/>
            <a:chExt cx="3965607" cy="622870"/>
          </a:xfrm>
        </p:grpSpPr>
        <p:pic>
          <p:nvPicPr>
            <p:cNvPr id="106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26B51C6D-2D68-4D10-99CD-D7B449A662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0" t="61947" r="34570" b="24860"/>
            <a:stretch/>
          </p:blipFill>
          <p:spPr bwMode="auto">
            <a:xfrm>
              <a:off x="1807745" y="3432793"/>
              <a:ext cx="1645918" cy="56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8085A0E2-E2F3-49DD-8F6F-A7FF780555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4" t="74586" r="38725" b="15733"/>
            <a:stretch/>
          </p:blipFill>
          <p:spPr bwMode="auto">
            <a:xfrm>
              <a:off x="-511944" y="3377192"/>
              <a:ext cx="1299411" cy="57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344C63D7-06BC-4531-BD88-EB69754BFD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3" t="84591" r="35072" b="1175"/>
            <a:stretch/>
          </p:blipFill>
          <p:spPr bwMode="auto">
            <a:xfrm>
              <a:off x="628650" y="3429000"/>
              <a:ext cx="1419725" cy="57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9" name="群組 108">
            <a:extLst>
              <a:ext uri="{FF2B5EF4-FFF2-40B4-BE49-F238E27FC236}">
                <a16:creationId xmlns:a16="http://schemas.microsoft.com/office/drawing/2014/main" id="{E22974C8-D67D-4C63-8C28-03783767C4F4}"/>
              </a:ext>
            </a:extLst>
          </p:cNvPr>
          <p:cNvGrpSpPr/>
          <p:nvPr/>
        </p:nvGrpSpPr>
        <p:grpSpPr>
          <a:xfrm>
            <a:off x="6994375" y="5749244"/>
            <a:ext cx="3549638" cy="442093"/>
            <a:chOff x="-511944" y="3377192"/>
            <a:chExt cx="3965607" cy="622870"/>
          </a:xfrm>
        </p:grpSpPr>
        <p:pic>
          <p:nvPicPr>
            <p:cNvPr id="110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AD5678BA-2B07-42F4-8B8B-B0B321D058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0" t="61947" r="34570" b="24860"/>
            <a:stretch/>
          </p:blipFill>
          <p:spPr bwMode="auto">
            <a:xfrm>
              <a:off x="1807745" y="3432793"/>
              <a:ext cx="1645918" cy="56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3B7782B5-2DFE-4695-AEEF-7EC00BBEA6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4" t="74586" r="38725" b="15733"/>
            <a:stretch/>
          </p:blipFill>
          <p:spPr bwMode="auto">
            <a:xfrm>
              <a:off x="-511944" y="3377192"/>
              <a:ext cx="1299411" cy="57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4064C64A-F9CD-461B-A301-42000230FC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3" t="84591" r="35072" b="1175"/>
            <a:stretch/>
          </p:blipFill>
          <p:spPr bwMode="auto">
            <a:xfrm>
              <a:off x="628650" y="3429000"/>
              <a:ext cx="1419725" cy="57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3" name="文字方塊 112">
            <a:extLst>
              <a:ext uri="{FF2B5EF4-FFF2-40B4-BE49-F238E27FC236}">
                <a16:creationId xmlns:a16="http://schemas.microsoft.com/office/drawing/2014/main" id="{C78840A9-9A15-487C-BA29-97B0886BF600}"/>
              </a:ext>
            </a:extLst>
          </p:cNvPr>
          <p:cNvSpPr txBox="1"/>
          <p:nvPr/>
        </p:nvSpPr>
        <p:spPr>
          <a:xfrm>
            <a:off x="2206114" y="1795057"/>
            <a:ext cx="3814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It does not work …..</a:t>
            </a:r>
            <a:endParaRPr lang="zh-TW" altLang="en-US" sz="2800" dirty="0"/>
          </a:p>
        </p:txBody>
      </p:sp>
      <p:sp>
        <p:nvSpPr>
          <p:cNvPr id="114" name="文字方塊 113">
            <a:extLst>
              <a:ext uri="{FF2B5EF4-FFF2-40B4-BE49-F238E27FC236}">
                <a16:creationId xmlns:a16="http://schemas.microsoft.com/office/drawing/2014/main" id="{4BD54A96-B68F-4867-81BD-C96D10572FBD}"/>
              </a:ext>
            </a:extLst>
          </p:cNvPr>
          <p:cNvSpPr txBox="1"/>
          <p:nvPr/>
        </p:nvSpPr>
        <p:spPr>
          <a:xfrm>
            <a:off x="2206114" y="2305244"/>
            <a:ext cx="3814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No semantic information</a:t>
            </a:r>
            <a:endParaRPr lang="zh-TW" altLang="en-US" sz="2800" dirty="0"/>
          </a:p>
        </p:txBody>
      </p:sp>
      <p:cxnSp>
        <p:nvCxnSpPr>
          <p:cNvPr id="115" name="直線單箭頭接點 114">
            <a:extLst>
              <a:ext uri="{FF2B5EF4-FFF2-40B4-BE49-F238E27FC236}">
                <a16:creationId xmlns:a16="http://schemas.microsoft.com/office/drawing/2014/main" id="{854775B4-B3A9-4BE5-81A9-193048B73E9A}"/>
              </a:ext>
            </a:extLst>
          </p:cNvPr>
          <p:cNvCxnSpPr>
            <a:cxnSpLocks/>
          </p:cNvCxnSpPr>
          <p:nvPr/>
        </p:nvCxnSpPr>
        <p:spPr>
          <a:xfrm>
            <a:off x="4357994" y="2798293"/>
            <a:ext cx="714774" cy="60053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: 圓角 93">
            <a:extLst>
              <a:ext uri="{FF2B5EF4-FFF2-40B4-BE49-F238E27FC236}">
                <a16:creationId xmlns:a16="http://schemas.microsoft.com/office/drawing/2014/main" id="{EBF9B823-78BC-4FDE-B9A3-04429423DABC}"/>
              </a:ext>
            </a:extLst>
          </p:cNvPr>
          <p:cNvSpPr/>
          <p:nvPr/>
        </p:nvSpPr>
        <p:spPr>
          <a:xfrm>
            <a:off x="7110405" y="2176453"/>
            <a:ext cx="2875482" cy="52322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Find Ans Span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FDB301E2-460E-4649-8586-836EE59CA7EA}"/>
              </a:ext>
            </a:extLst>
          </p:cNvPr>
          <p:cNvCxnSpPr>
            <a:cxnSpLocks/>
          </p:cNvCxnSpPr>
          <p:nvPr/>
        </p:nvCxnSpPr>
        <p:spPr>
          <a:xfrm flipV="1">
            <a:off x="7427229" y="270944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>
            <a:extLst>
              <a:ext uri="{FF2B5EF4-FFF2-40B4-BE49-F238E27FC236}">
                <a16:creationId xmlns:a16="http://schemas.microsoft.com/office/drawing/2014/main" id="{CEA344C1-E97C-4074-BB41-A59F4C939A20}"/>
              </a:ext>
            </a:extLst>
          </p:cNvPr>
          <p:cNvCxnSpPr>
            <a:cxnSpLocks/>
          </p:cNvCxnSpPr>
          <p:nvPr/>
        </p:nvCxnSpPr>
        <p:spPr>
          <a:xfrm flipV="1">
            <a:off x="8533118" y="270944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35AF5D95-E65E-48B5-87C2-60AF4E908B42}"/>
              </a:ext>
            </a:extLst>
          </p:cNvPr>
          <p:cNvCxnSpPr>
            <a:cxnSpLocks/>
          </p:cNvCxnSpPr>
          <p:nvPr/>
        </p:nvCxnSpPr>
        <p:spPr>
          <a:xfrm flipV="1">
            <a:off x="9605373" y="270944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>
            <a:extLst>
              <a:ext uri="{FF2B5EF4-FFF2-40B4-BE49-F238E27FC236}">
                <a16:creationId xmlns:a16="http://schemas.microsoft.com/office/drawing/2014/main" id="{B0B5629C-D702-4DDD-971B-8A3C77D996C9}"/>
              </a:ext>
            </a:extLst>
          </p:cNvPr>
          <p:cNvCxnSpPr>
            <a:cxnSpLocks/>
          </p:cNvCxnSpPr>
          <p:nvPr/>
        </p:nvCxnSpPr>
        <p:spPr>
          <a:xfrm flipV="1">
            <a:off x="8537291" y="181107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>
            <a:extLst>
              <a:ext uri="{FF2B5EF4-FFF2-40B4-BE49-F238E27FC236}">
                <a16:creationId xmlns:a16="http://schemas.microsoft.com/office/drawing/2014/main" id="{95A18323-D3BE-4D4F-9086-6333780524EF}"/>
              </a:ext>
            </a:extLst>
          </p:cNvPr>
          <p:cNvCxnSpPr>
            <a:cxnSpLocks/>
          </p:cNvCxnSpPr>
          <p:nvPr/>
        </p:nvCxnSpPr>
        <p:spPr>
          <a:xfrm flipV="1">
            <a:off x="9609546" y="181107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107180B1-FB62-4CDA-8929-EB8551B208DF}"/>
              </a:ext>
            </a:extLst>
          </p:cNvPr>
          <p:cNvSpPr txBox="1"/>
          <p:nvPr/>
        </p:nvSpPr>
        <p:spPr>
          <a:xfrm>
            <a:off x="7869026" y="1421227"/>
            <a:ext cx="13281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start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05" name="文字方塊 104">
            <a:extLst>
              <a:ext uri="{FF2B5EF4-FFF2-40B4-BE49-F238E27FC236}">
                <a16:creationId xmlns:a16="http://schemas.microsoft.com/office/drawing/2014/main" id="{7C97B31F-A90C-4CAF-808A-78882876B949}"/>
              </a:ext>
            </a:extLst>
          </p:cNvPr>
          <p:cNvSpPr txBox="1"/>
          <p:nvPr/>
        </p:nvSpPr>
        <p:spPr>
          <a:xfrm>
            <a:off x="8923179" y="1396764"/>
            <a:ext cx="13281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end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16" name="文字方塊 115">
            <a:extLst>
              <a:ext uri="{FF2B5EF4-FFF2-40B4-BE49-F238E27FC236}">
                <a16:creationId xmlns:a16="http://schemas.microsoft.com/office/drawing/2014/main" id="{8462899E-7055-4827-90A9-ACE70C3C595D}"/>
              </a:ext>
            </a:extLst>
          </p:cNvPr>
          <p:cNvSpPr txBox="1"/>
          <p:nvPr/>
        </p:nvSpPr>
        <p:spPr>
          <a:xfrm>
            <a:off x="4136811" y="454911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Pre-trained Speech Model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520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>
            <a:extLst>
              <a:ext uri="{FF2B5EF4-FFF2-40B4-BE49-F238E27FC236}">
                <a16:creationId xmlns:a16="http://schemas.microsoft.com/office/drawing/2014/main" id="{B8EF46B0-240F-4746-93CE-B2F768C71D88}"/>
              </a:ext>
            </a:extLst>
          </p:cNvPr>
          <p:cNvGrpSpPr/>
          <p:nvPr/>
        </p:nvGrpSpPr>
        <p:grpSpPr>
          <a:xfrm>
            <a:off x="3092663" y="3031815"/>
            <a:ext cx="6514498" cy="372581"/>
            <a:chOff x="1568663" y="3031814"/>
            <a:chExt cx="6514498" cy="372581"/>
          </a:xfrm>
        </p:grpSpPr>
        <p:cxnSp>
          <p:nvCxnSpPr>
            <p:cNvPr id="98" name="直線單箭頭接點 97">
              <a:extLst>
                <a:ext uri="{FF2B5EF4-FFF2-40B4-BE49-F238E27FC236}">
                  <a16:creationId xmlns:a16="http://schemas.microsoft.com/office/drawing/2014/main" id="{6B30BF69-61E4-4B0B-8F7C-8A244EA8E0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8663" y="304456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單箭頭接點 98">
              <a:extLst>
                <a:ext uri="{FF2B5EF4-FFF2-40B4-BE49-F238E27FC236}">
                  <a16:creationId xmlns:a16="http://schemas.microsoft.com/office/drawing/2014/main" id="{1253C83D-AB7B-4DA8-8901-C8134973F0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4413" y="30528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單箭頭接點 100">
              <a:extLst>
                <a:ext uri="{FF2B5EF4-FFF2-40B4-BE49-F238E27FC236}">
                  <a16:creationId xmlns:a16="http://schemas.microsoft.com/office/drawing/2014/main" id="{659C4F94-B507-46EC-A77F-1AEAE80B69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0163" y="303819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單箭頭接點 101">
              <a:extLst>
                <a:ext uri="{FF2B5EF4-FFF2-40B4-BE49-F238E27FC236}">
                  <a16:creationId xmlns:a16="http://schemas.microsoft.com/office/drawing/2014/main" id="{33085052-C41D-452F-818C-6568E75A6F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5913" y="30528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單箭頭接點 102">
              <a:extLst>
                <a:ext uri="{FF2B5EF4-FFF2-40B4-BE49-F238E27FC236}">
                  <a16:creationId xmlns:a16="http://schemas.microsoft.com/office/drawing/2014/main" id="{C9058A66-E5FB-4C40-96E2-9A196F1314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11663" y="3031814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單箭頭接點 103">
              <a:extLst>
                <a:ext uri="{FF2B5EF4-FFF2-40B4-BE49-F238E27FC236}">
                  <a16:creationId xmlns:a16="http://schemas.microsoft.com/office/drawing/2014/main" id="{0BD32055-5A18-49BD-82AD-CF9397A144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7413" y="303819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單箭頭接點 104">
              <a:extLst>
                <a:ext uri="{FF2B5EF4-FFF2-40B4-BE49-F238E27FC236}">
                  <a16:creationId xmlns:a16="http://schemas.microsoft.com/office/drawing/2014/main" id="{78689844-7365-4C24-A063-08B355319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3161" y="304456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89E7AB03-F399-4733-A1A1-01510D7678C9}"/>
              </a:ext>
            </a:extLst>
          </p:cNvPr>
          <p:cNvSpPr/>
          <p:nvPr/>
        </p:nvSpPr>
        <p:spPr>
          <a:xfrm>
            <a:off x="2685995" y="4227810"/>
            <a:ext cx="7630287" cy="11710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44122BCC-392D-4417-A304-4AC5A6242EA7}"/>
              </a:ext>
            </a:extLst>
          </p:cNvPr>
          <p:cNvGrpSpPr/>
          <p:nvPr/>
        </p:nvGrpSpPr>
        <p:grpSpPr>
          <a:xfrm>
            <a:off x="2574834" y="5427631"/>
            <a:ext cx="1111321" cy="797614"/>
            <a:chOff x="1212077" y="5255291"/>
            <a:chExt cx="1111321" cy="797614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227A93F0-440F-4A5C-A819-E9B7BD6EDD68}"/>
                </a:ext>
              </a:extLst>
            </p:cNvPr>
            <p:cNvSpPr txBox="1"/>
            <p:nvPr/>
          </p:nvSpPr>
          <p:spPr>
            <a:xfrm>
              <a:off x="1212077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[CLS]</a:t>
              </a:r>
              <a:endPara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4875D446-F815-483B-A400-2EF9D8670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4161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AD2EFE17-00DA-4FDA-B38C-747504B56441}"/>
              </a:ext>
            </a:extLst>
          </p:cNvPr>
          <p:cNvCxnSpPr>
            <a:cxnSpLocks/>
          </p:cNvCxnSpPr>
          <p:nvPr/>
        </p:nvCxnSpPr>
        <p:spPr>
          <a:xfrm flipV="1">
            <a:off x="4212806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FECD57EF-2352-40FD-8D1F-731C2B48529B}"/>
              </a:ext>
            </a:extLst>
          </p:cNvPr>
          <p:cNvCxnSpPr>
            <a:cxnSpLocks/>
          </p:cNvCxnSpPr>
          <p:nvPr/>
        </p:nvCxnSpPr>
        <p:spPr>
          <a:xfrm flipV="1">
            <a:off x="5285063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F0B86433-B800-4B9E-9E3B-1F93B20703E4}"/>
              </a:ext>
            </a:extLst>
          </p:cNvPr>
          <p:cNvGrpSpPr/>
          <p:nvPr/>
        </p:nvGrpSpPr>
        <p:grpSpPr>
          <a:xfrm>
            <a:off x="5842053" y="5427631"/>
            <a:ext cx="1111321" cy="797614"/>
            <a:chOff x="4324279" y="5255291"/>
            <a:chExt cx="1111321" cy="797614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0669E344-1BA5-47BE-97D7-683E3FD59642}"/>
                </a:ext>
              </a:extLst>
            </p:cNvPr>
            <p:cNvSpPr txBox="1"/>
            <p:nvPr/>
          </p:nvSpPr>
          <p:spPr>
            <a:xfrm>
              <a:off x="4324279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[SEP]</a:t>
              </a:r>
              <a:endPara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6EEEA6AE-6E54-40A4-8C92-62199B315D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3179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BDDF5743-F5C9-4AD9-8D9F-8906E6373C8D}"/>
              </a:ext>
            </a:extLst>
          </p:cNvPr>
          <p:cNvCxnSpPr>
            <a:cxnSpLocks/>
          </p:cNvCxnSpPr>
          <p:nvPr/>
        </p:nvCxnSpPr>
        <p:spPr>
          <a:xfrm flipV="1">
            <a:off x="7463209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E97221FA-F61E-4607-B08B-BE31A44B3F08}"/>
              </a:ext>
            </a:extLst>
          </p:cNvPr>
          <p:cNvCxnSpPr>
            <a:cxnSpLocks/>
          </p:cNvCxnSpPr>
          <p:nvPr/>
        </p:nvCxnSpPr>
        <p:spPr>
          <a:xfrm flipV="1">
            <a:off x="8569098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0E10D704-C5DB-45E8-8A87-5B427C350B75}"/>
              </a:ext>
            </a:extLst>
          </p:cNvPr>
          <p:cNvCxnSpPr>
            <a:cxnSpLocks/>
          </p:cNvCxnSpPr>
          <p:nvPr/>
        </p:nvCxnSpPr>
        <p:spPr>
          <a:xfrm flipV="1">
            <a:off x="9641353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DF6D6FA2-43C5-4F4F-A8E2-5C152CDE0318}"/>
              </a:ext>
            </a:extLst>
          </p:cNvPr>
          <p:cNvSpPr txBox="1"/>
          <p:nvPr/>
        </p:nvSpPr>
        <p:spPr>
          <a:xfrm>
            <a:off x="3935160" y="6198640"/>
            <a:ext cx="174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question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68EE90BF-481E-4EF1-A8A0-6766257BC1E8}"/>
              </a:ext>
            </a:extLst>
          </p:cNvPr>
          <p:cNvSpPr txBox="1"/>
          <p:nvPr/>
        </p:nvSpPr>
        <p:spPr>
          <a:xfrm>
            <a:off x="7697126" y="6212184"/>
            <a:ext cx="174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document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100" name="群組 99">
            <a:extLst>
              <a:ext uri="{FF2B5EF4-FFF2-40B4-BE49-F238E27FC236}">
                <a16:creationId xmlns:a16="http://schemas.microsoft.com/office/drawing/2014/main" id="{CAAD230D-0659-4D52-B243-168937409A2D}"/>
              </a:ext>
            </a:extLst>
          </p:cNvPr>
          <p:cNvGrpSpPr/>
          <p:nvPr/>
        </p:nvGrpSpPr>
        <p:grpSpPr>
          <a:xfrm>
            <a:off x="3822064" y="5673391"/>
            <a:ext cx="1978986" cy="595170"/>
            <a:chOff x="-511944" y="3377192"/>
            <a:chExt cx="3965607" cy="622870"/>
          </a:xfrm>
        </p:grpSpPr>
        <p:pic>
          <p:nvPicPr>
            <p:cNvPr id="106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26B51C6D-2D68-4D10-99CD-D7B449A662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0" t="61947" r="34570" b="24860"/>
            <a:stretch/>
          </p:blipFill>
          <p:spPr bwMode="auto">
            <a:xfrm>
              <a:off x="1807745" y="3432793"/>
              <a:ext cx="1645918" cy="56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8085A0E2-E2F3-49DD-8F6F-A7FF780555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4" t="74586" r="38725" b="15733"/>
            <a:stretch/>
          </p:blipFill>
          <p:spPr bwMode="auto">
            <a:xfrm>
              <a:off x="-511944" y="3377192"/>
              <a:ext cx="1299411" cy="57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344C63D7-06BC-4531-BD88-EB69754BFD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3" t="84591" r="35072" b="1175"/>
            <a:stretch/>
          </p:blipFill>
          <p:spPr bwMode="auto">
            <a:xfrm>
              <a:off x="628650" y="3429000"/>
              <a:ext cx="1419725" cy="57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9" name="群組 108">
            <a:extLst>
              <a:ext uri="{FF2B5EF4-FFF2-40B4-BE49-F238E27FC236}">
                <a16:creationId xmlns:a16="http://schemas.microsoft.com/office/drawing/2014/main" id="{E22974C8-D67D-4C63-8C28-03783767C4F4}"/>
              </a:ext>
            </a:extLst>
          </p:cNvPr>
          <p:cNvGrpSpPr/>
          <p:nvPr/>
        </p:nvGrpSpPr>
        <p:grpSpPr>
          <a:xfrm>
            <a:off x="6994375" y="5749244"/>
            <a:ext cx="3549638" cy="442093"/>
            <a:chOff x="-511944" y="3377192"/>
            <a:chExt cx="3965607" cy="622870"/>
          </a:xfrm>
        </p:grpSpPr>
        <p:pic>
          <p:nvPicPr>
            <p:cNvPr id="110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AD5678BA-2B07-42F4-8B8B-B0B321D058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0" t="61947" r="34570" b="24860"/>
            <a:stretch/>
          </p:blipFill>
          <p:spPr bwMode="auto">
            <a:xfrm>
              <a:off x="1807745" y="3432793"/>
              <a:ext cx="1645918" cy="56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3B7782B5-2DFE-4695-AEEF-7EC00BBEA6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4" t="74586" r="38725" b="15733"/>
            <a:stretch/>
          </p:blipFill>
          <p:spPr bwMode="auto">
            <a:xfrm>
              <a:off x="-511944" y="3377192"/>
              <a:ext cx="1299411" cy="57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4064C64A-F9CD-461B-A301-42000230FC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3" t="84591" r="35072" b="1175"/>
            <a:stretch/>
          </p:blipFill>
          <p:spPr bwMode="auto">
            <a:xfrm>
              <a:off x="628650" y="3429000"/>
              <a:ext cx="1419725" cy="57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5D8C088C-384C-4A86-ACE3-08A32EF7AAD8}"/>
              </a:ext>
            </a:extLst>
          </p:cNvPr>
          <p:cNvGrpSpPr/>
          <p:nvPr/>
        </p:nvGrpSpPr>
        <p:grpSpPr>
          <a:xfrm>
            <a:off x="3092663" y="2083170"/>
            <a:ext cx="6514498" cy="351516"/>
            <a:chOff x="1568663" y="2083170"/>
            <a:chExt cx="6514498" cy="351516"/>
          </a:xfrm>
        </p:grpSpPr>
        <p:cxnSp>
          <p:nvCxnSpPr>
            <p:cNvPr id="117" name="直線單箭頭接點 116">
              <a:extLst>
                <a:ext uri="{FF2B5EF4-FFF2-40B4-BE49-F238E27FC236}">
                  <a16:creationId xmlns:a16="http://schemas.microsoft.com/office/drawing/2014/main" id="{5A8F46A2-D943-4210-B62B-5DEE0DFAAE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8663" y="2083170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單箭頭接點 117">
              <a:extLst>
                <a:ext uri="{FF2B5EF4-FFF2-40B4-BE49-F238E27FC236}">
                  <a16:creationId xmlns:a16="http://schemas.microsoft.com/office/drawing/2014/main" id="{4DC8067C-D000-46BE-A483-4024585111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4413" y="2083170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單箭頭接點 118">
              <a:extLst>
                <a:ext uri="{FF2B5EF4-FFF2-40B4-BE49-F238E27FC236}">
                  <a16:creationId xmlns:a16="http://schemas.microsoft.com/office/drawing/2014/main" id="{A83CFA37-F06D-4678-8D84-406551CF44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0163" y="2083170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單箭頭接點 119">
              <a:extLst>
                <a:ext uri="{FF2B5EF4-FFF2-40B4-BE49-F238E27FC236}">
                  <a16:creationId xmlns:a16="http://schemas.microsoft.com/office/drawing/2014/main" id="{8EA51863-3437-47FC-9608-4E6523E0E6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5913" y="2083170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單箭頭接點 120">
              <a:extLst>
                <a:ext uri="{FF2B5EF4-FFF2-40B4-BE49-F238E27FC236}">
                  <a16:creationId xmlns:a16="http://schemas.microsoft.com/office/drawing/2014/main" id="{EBFE42FA-E274-4B0C-A3A7-E9D36FE3E4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11663" y="2083170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單箭頭接點 121">
              <a:extLst>
                <a:ext uri="{FF2B5EF4-FFF2-40B4-BE49-F238E27FC236}">
                  <a16:creationId xmlns:a16="http://schemas.microsoft.com/office/drawing/2014/main" id="{8A447465-54AC-4AE9-8B60-4D39BA7E14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7413" y="2083170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單箭頭接點 122">
              <a:extLst>
                <a:ext uri="{FF2B5EF4-FFF2-40B4-BE49-F238E27FC236}">
                  <a16:creationId xmlns:a16="http://schemas.microsoft.com/office/drawing/2014/main" id="{4405BC3D-5FF7-4F88-A10D-3885039839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3161" y="2083170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矩形: 圓角 93">
            <a:extLst>
              <a:ext uri="{FF2B5EF4-FFF2-40B4-BE49-F238E27FC236}">
                <a16:creationId xmlns:a16="http://schemas.microsoft.com/office/drawing/2014/main" id="{030E9D94-4522-43DF-AEB8-EE251C6DD047}"/>
              </a:ext>
            </a:extLst>
          </p:cNvPr>
          <p:cNvSpPr/>
          <p:nvPr/>
        </p:nvSpPr>
        <p:spPr>
          <a:xfrm>
            <a:off x="2637037" y="2301482"/>
            <a:ext cx="7630287" cy="737544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0C7BFB0D-9D96-4927-8CAD-D885CA2FD680}"/>
              </a:ext>
            </a:extLst>
          </p:cNvPr>
          <p:cNvSpPr/>
          <p:nvPr/>
        </p:nvSpPr>
        <p:spPr>
          <a:xfrm rot="5400000">
            <a:off x="2803977" y="1648668"/>
            <a:ext cx="54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3ED9D63D-8F09-4842-9100-6EEF875E1732}"/>
              </a:ext>
            </a:extLst>
          </p:cNvPr>
          <p:cNvSpPr/>
          <p:nvPr/>
        </p:nvSpPr>
        <p:spPr>
          <a:xfrm rot="5400000">
            <a:off x="3889727" y="1656986"/>
            <a:ext cx="54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02497EEE-AE39-4822-95A2-421251A814F6}"/>
              </a:ext>
            </a:extLst>
          </p:cNvPr>
          <p:cNvSpPr/>
          <p:nvPr/>
        </p:nvSpPr>
        <p:spPr>
          <a:xfrm rot="5400000">
            <a:off x="4975477" y="1642306"/>
            <a:ext cx="54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780FCC71-5366-4129-91A9-339D253DDC59}"/>
              </a:ext>
            </a:extLst>
          </p:cNvPr>
          <p:cNvSpPr/>
          <p:nvPr/>
        </p:nvSpPr>
        <p:spPr>
          <a:xfrm rot="5400000">
            <a:off x="6061227" y="1656986"/>
            <a:ext cx="54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9DF40057-4144-4561-9FBA-07E937E6F015}"/>
              </a:ext>
            </a:extLst>
          </p:cNvPr>
          <p:cNvSpPr/>
          <p:nvPr/>
        </p:nvSpPr>
        <p:spPr>
          <a:xfrm rot="5400000">
            <a:off x="7146977" y="1635921"/>
            <a:ext cx="54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771BF1C1-0EC6-4CD5-9CFB-68AD26FC9D9C}"/>
              </a:ext>
            </a:extLst>
          </p:cNvPr>
          <p:cNvSpPr/>
          <p:nvPr/>
        </p:nvSpPr>
        <p:spPr>
          <a:xfrm rot="5400000">
            <a:off x="8232727" y="1642306"/>
            <a:ext cx="54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68782624-A72D-4628-977A-6C0B19240129}"/>
              </a:ext>
            </a:extLst>
          </p:cNvPr>
          <p:cNvSpPr/>
          <p:nvPr/>
        </p:nvSpPr>
        <p:spPr>
          <a:xfrm rot="5400000">
            <a:off x="9318475" y="1648668"/>
            <a:ext cx="54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33" name="文字方塊 132">
            <a:extLst>
              <a:ext uri="{FF2B5EF4-FFF2-40B4-BE49-F238E27FC236}">
                <a16:creationId xmlns:a16="http://schemas.microsoft.com/office/drawing/2014/main" id="{DB9264F3-82F1-4443-89E8-645737C6BED5}"/>
              </a:ext>
            </a:extLst>
          </p:cNvPr>
          <p:cNvSpPr txBox="1"/>
          <p:nvPr/>
        </p:nvSpPr>
        <p:spPr>
          <a:xfrm>
            <a:off x="2625093" y="52757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It does not work …..</a:t>
            </a:r>
            <a:endParaRPr lang="zh-TW" altLang="en-US" sz="2400" dirty="0"/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F6843EF3-F07B-4439-B9B0-E2464708C5D6}"/>
              </a:ext>
            </a:extLst>
          </p:cNvPr>
          <p:cNvCxnSpPr>
            <a:stCxn id="94" idx="1"/>
          </p:cNvCxnSpPr>
          <p:nvPr/>
        </p:nvCxnSpPr>
        <p:spPr>
          <a:xfrm flipH="1" flipV="1">
            <a:off x="2159432" y="2650210"/>
            <a:ext cx="477605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接點 133">
            <a:extLst>
              <a:ext uri="{FF2B5EF4-FFF2-40B4-BE49-F238E27FC236}">
                <a16:creationId xmlns:a16="http://schemas.microsoft.com/office/drawing/2014/main" id="{3123C981-BB06-4DC6-8425-E9287F0A96A0}"/>
              </a:ext>
            </a:extLst>
          </p:cNvPr>
          <p:cNvCxnSpPr>
            <a:cxnSpLocks/>
          </p:cNvCxnSpPr>
          <p:nvPr/>
        </p:nvCxnSpPr>
        <p:spPr>
          <a:xfrm flipH="1" flipV="1">
            <a:off x="2135670" y="725855"/>
            <a:ext cx="1" cy="191839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接點 134">
            <a:extLst>
              <a:ext uri="{FF2B5EF4-FFF2-40B4-BE49-F238E27FC236}">
                <a16:creationId xmlns:a16="http://schemas.microsoft.com/office/drawing/2014/main" id="{8988AF6E-1D42-406A-8AD8-8379E71DD622}"/>
              </a:ext>
            </a:extLst>
          </p:cNvPr>
          <p:cNvCxnSpPr>
            <a:cxnSpLocks/>
          </p:cNvCxnSpPr>
          <p:nvPr/>
        </p:nvCxnSpPr>
        <p:spPr>
          <a:xfrm flipV="1">
            <a:off x="2135670" y="746758"/>
            <a:ext cx="477605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字方塊 112">
            <a:extLst>
              <a:ext uri="{FF2B5EF4-FFF2-40B4-BE49-F238E27FC236}">
                <a16:creationId xmlns:a16="http://schemas.microsoft.com/office/drawing/2014/main" id="{95A9700C-2EF0-48C2-B3E0-8C753575064B}"/>
              </a:ext>
            </a:extLst>
          </p:cNvPr>
          <p:cNvSpPr txBox="1"/>
          <p:nvPr/>
        </p:nvSpPr>
        <p:spPr>
          <a:xfrm>
            <a:off x="4136811" y="454911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Pre-trained Speech Model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15" name="直線單箭頭接點 114">
            <a:extLst>
              <a:ext uri="{FF2B5EF4-FFF2-40B4-BE49-F238E27FC236}">
                <a16:creationId xmlns:a16="http://schemas.microsoft.com/office/drawing/2014/main" id="{3CFB9573-918D-4D7D-AEF8-5D985DDD3AD4}"/>
              </a:ext>
            </a:extLst>
          </p:cNvPr>
          <p:cNvCxnSpPr>
            <a:cxnSpLocks/>
          </p:cNvCxnSpPr>
          <p:nvPr/>
        </p:nvCxnSpPr>
        <p:spPr>
          <a:xfrm flipV="1">
            <a:off x="7414750" y="112320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單箭頭接點 115">
            <a:extLst>
              <a:ext uri="{FF2B5EF4-FFF2-40B4-BE49-F238E27FC236}">
                <a16:creationId xmlns:a16="http://schemas.microsoft.com/office/drawing/2014/main" id="{2F24F188-6E03-47DE-A905-87D9BE98B2EB}"/>
              </a:ext>
            </a:extLst>
          </p:cNvPr>
          <p:cNvCxnSpPr>
            <a:cxnSpLocks/>
          </p:cNvCxnSpPr>
          <p:nvPr/>
        </p:nvCxnSpPr>
        <p:spPr>
          <a:xfrm flipV="1">
            <a:off x="8520639" y="112320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單箭頭接點 131">
            <a:extLst>
              <a:ext uri="{FF2B5EF4-FFF2-40B4-BE49-F238E27FC236}">
                <a16:creationId xmlns:a16="http://schemas.microsoft.com/office/drawing/2014/main" id="{D805A06A-98D9-415A-898E-049E7CC18CD1}"/>
              </a:ext>
            </a:extLst>
          </p:cNvPr>
          <p:cNvCxnSpPr>
            <a:cxnSpLocks/>
          </p:cNvCxnSpPr>
          <p:nvPr/>
        </p:nvCxnSpPr>
        <p:spPr>
          <a:xfrm flipV="1">
            <a:off x="9592894" y="112320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單箭頭接點 135">
            <a:extLst>
              <a:ext uri="{FF2B5EF4-FFF2-40B4-BE49-F238E27FC236}">
                <a16:creationId xmlns:a16="http://schemas.microsoft.com/office/drawing/2014/main" id="{26709F6E-F20C-4A12-ADBB-DB22F00C1682}"/>
              </a:ext>
            </a:extLst>
          </p:cNvPr>
          <p:cNvCxnSpPr>
            <a:cxnSpLocks/>
          </p:cNvCxnSpPr>
          <p:nvPr/>
        </p:nvCxnSpPr>
        <p:spPr>
          <a:xfrm flipV="1">
            <a:off x="8524812" y="36921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單箭頭接點 136">
            <a:extLst>
              <a:ext uri="{FF2B5EF4-FFF2-40B4-BE49-F238E27FC236}">
                <a16:creationId xmlns:a16="http://schemas.microsoft.com/office/drawing/2014/main" id="{52F8F595-5F6D-4E15-A66B-40888E3282A2}"/>
              </a:ext>
            </a:extLst>
          </p:cNvPr>
          <p:cNvCxnSpPr>
            <a:cxnSpLocks/>
          </p:cNvCxnSpPr>
          <p:nvPr/>
        </p:nvCxnSpPr>
        <p:spPr>
          <a:xfrm flipV="1">
            <a:off x="9597067" y="36921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文字方塊 137">
            <a:extLst>
              <a:ext uri="{FF2B5EF4-FFF2-40B4-BE49-F238E27FC236}">
                <a16:creationId xmlns:a16="http://schemas.microsoft.com/office/drawing/2014/main" id="{50F9D6FA-1184-4DD1-8B82-2387AE810749}"/>
              </a:ext>
            </a:extLst>
          </p:cNvPr>
          <p:cNvSpPr txBox="1"/>
          <p:nvPr/>
        </p:nvSpPr>
        <p:spPr>
          <a:xfrm>
            <a:off x="7856547" y="-20633"/>
            <a:ext cx="13281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start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39" name="文字方塊 138">
            <a:extLst>
              <a:ext uri="{FF2B5EF4-FFF2-40B4-BE49-F238E27FC236}">
                <a16:creationId xmlns:a16="http://schemas.microsoft.com/office/drawing/2014/main" id="{7F65BB6A-D860-42B3-A551-52B3C1B7BC71}"/>
              </a:ext>
            </a:extLst>
          </p:cNvPr>
          <p:cNvSpPr txBox="1"/>
          <p:nvPr/>
        </p:nvSpPr>
        <p:spPr>
          <a:xfrm>
            <a:off x="8910700" y="-45096"/>
            <a:ext cx="13281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end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14" name="矩形: 圓角 113">
            <a:extLst>
              <a:ext uri="{FF2B5EF4-FFF2-40B4-BE49-F238E27FC236}">
                <a16:creationId xmlns:a16="http://schemas.microsoft.com/office/drawing/2014/main" id="{0AFE3EA2-B890-4737-9FCC-C3EE6B664678}"/>
              </a:ext>
            </a:extLst>
          </p:cNvPr>
          <p:cNvSpPr/>
          <p:nvPr/>
        </p:nvSpPr>
        <p:spPr>
          <a:xfrm>
            <a:off x="7097926" y="590215"/>
            <a:ext cx="2875482" cy="52322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Find Ans Span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56" name="直線單箭頭接點 155">
            <a:extLst>
              <a:ext uri="{FF2B5EF4-FFF2-40B4-BE49-F238E27FC236}">
                <a16:creationId xmlns:a16="http://schemas.microsoft.com/office/drawing/2014/main" id="{478518DA-3053-4094-9E12-B667BD5085E7}"/>
              </a:ext>
            </a:extLst>
          </p:cNvPr>
          <p:cNvCxnSpPr>
            <a:cxnSpLocks/>
          </p:cNvCxnSpPr>
          <p:nvPr/>
        </p:nvCxnSpPr>
        <p:spPr>
          <a:xfrm flipV="1">
            <a:off x="3106917" y="387629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單箭頭接點 157">
            <a:extLst>
              <a:ext uri="{FF2B5EF4-FFF2-40B4-BE49-F238E27FC236}">
                <a16:creationId xmlns:a16="http://schemas.microsoft.com/office/drawing/2014/main" id="{F1EBAF50-4023-45B9-B8C0-273C456BB075}"/>
              </a:ext>
            </a:extLst>
          </p:cNvPr>
          <p:cNvCxnSpPr>
            <a:cxnSpLocks/>
          </p:cNvCxnSpPr>
          <p:nvPr/>
        </p:nvCxnSpPr>
        <p:spPr>
          <a:xfrm flipV="1">
            <a:off x="4192667" y="388461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單箭頭接點 159">
            <a:extLst>
              <a:ext uri="{FF2B5EF4-FFF2-40B4-BE49-F238E27FC236}">
                <a16:creationId xmlns:a16="http://schemas.microsoft.com/office/drawing/2014/main" id="{2E74FA77-50E1-4532-8030-C5859D096689}"/>
              </a:ext>
            </a:extLst>
          </p:cNvPr>
          <p:cNvCxnSpPr>
            <a:cxnSpLocks/>
          </p:cNvCxnSpPr>
          <p:nvPr/>
        </p:nvCxnSpPr>
        <p:spPr>
          <a:xfrm flipV="1">
            <a:off x="5278417" y="38699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單箭頭接點 161">
            <a:extLst>
              <a:ext uri="{FF2B5EF4-FFF2-40B4-BE49-F238E27FC236}">
                <a16:creationId xmlns:a16="http://schemas.microsoft.com/office/drawing/2014/main" id="{EE1FB99E-4EF8-44A1-9126-E9DABB017757}"/>
              </a:ext>
            </a:extLst>
          </p:cNvPr>
          <p:cNvCxnSpPr>
            <a:cxnSpLocks/>
          </p:cNvCxnSpPr>
          <p:nvPr/>
        </p:nvCxnSpPr>
        <p:spPr>
          <a:xfrm flipV="1">
            <a:off x="6364167" y="388461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單箭頭接點 163">
            <a:extLst>
              <a:ext uri="{FF2B5EF4-FFF2-40B4-BE49-F238E27FC236}">
                <a16:creationId xmlns:a16="http://schemas.microsoft.com/office/drawing/2014/main" id="{0C8B4F34-1F64-43D4-AE10-D1E5E646888F}"/>
              </a:ext>
            </a:extLst>
          </p:cNvPr>
          <p:cNvCxnSpPr>
            <a:cxnSpLocks/>
          </p:cNvCxnSpPr>
          <p:nvPr/>
        </p:nvCxnSpPr>
        <p:spPr>
          <a:xfrm flipV="1">
            <a:off x="7449917" y="386354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單箭頭接點 165">
            <a:extLst>
              <a:ext uri="{FF2B5EF4-FFF2-40B4-BE49-F238E27FC236}">
                <a16:creationId xmlns:a16="http://schemas.microsoft.com/office/drawing/2014/main" id="{BB6D8F57-DC34-4CB3-80F5-B407BDDFF1E3}"/>
              </a:ext>
            </a:extLst>
          </p:cNvPr>
          <p:cNvCxnSpPr>
            <a:cxnSpLocks/>
          </p:cNvCxnSpPr>
          <p:nvPr/>
        </p:nvCxnSpPr>
        <p:spPr>
          <a:xfrm flipV="1">
            <a:off x="8535667" y="38699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單箭頭接點 167">
            <a:extLst>
              <a:ext uri="{FF2B5EF4-FFF2-40B4-BE49-F238E27FC236}">
                <a16:creationId xmlns:a16="http://schemas.microsoft.com/office/drawing/2014/main" id="{2F706ECB-1744-43AF-B64F-04F9F54B1026}"/>
              </a:ext>
            </a:extLst>
          </p:cNvPr>
          <p:cNvCxnSpPr>
            <a:cxnSpLocks/>
          </p:cNvCxnSpPr>
          <p:nvPr/>
        </p:nvCxnSpPr>
        <p:spPr>
          <a:xfrm flipV="1">
            <a:off x="9621415" y="387629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1">
            <a:extLst>
              <a:ext uri="{FF2B5EF4-FFF2-40B4-BE49-F238E27FC236}">
                <a16:creationId xmlns:a16="http://schemas.microsoft.com/office/drawing/2014/main" id="{AE19041C-D584-BB68-4B1A-0BE8DF5353EA}"/>
              </a:ext>
            </a:extLst>
          </p:cNvPr>
          <p:cNvGrpSpPr/>
          <p:nvPr/>
        </p:nvGrpSpPr>
        <p:grpSpPr>
          <a:xfrm>
            <a:off x="1603961" y="3383331"/>
            <a:ext cx="8261333" cy="461665"/>
            <a:chOff x="1603961" y="3383331"/>
            <a:chExt cx="8261333" cy="461665"/>
          </a:xfrm>
        </p:grpSpPr>
        <p:grpSp>
          <p:nvGrpSpPr>
            <p:cNvPr id="75" name="群組 74">
              <a:extLst>
                <a:ext uri="{FF2B5EF4-FFF2-40B4-BE49-F238E27FC236}">
                  <a16:creationId xmlns:a16="http://schemas.microsoft.com/office/drawing/2014/main" id="{2C2C4993-7A82-FEC9-C97A-89FCDEAE2F81}"/>
                </a:ext>
              </a:extLst>
            </p:cNvPr>
            <p:cNvGrpSpPr/>
            <p:nvPr/>
          </p:nvGrpSpPr>
          <p:grpSpPr>
            <a:xfrm>
              <a:off x="5052136" y="3449436"/>
              <a:ext cx="402015" cy="369332"/>
              <a:chOff x="3592156" y="3322102"/>
              <a:chExt cx="402015" cy="369332"/>
            </a:xfrm>
          </p:grpSpPr>
          <p:sp>
            <p:nvSpPr>
              <p:cNvPr id="76" name="橢圓 75">
                <a:extLst>
                  <a:ext uri="{FF2B5EF4-FFF2-40B4-BE49-F238E27FC236}">
                    <a16:creationId xmlns:a16="http://schemas.microsoft.com/office/drawing/2014/main" id="{2590DACA-0642-EAE0-5903-001BDCB6D716}"/>
                  </a:ext>
                </a:extLst>
              </p:cNvPr>
              <p:cNvSpPr/>
              <p:nvPr/>
            </p:nvSpPr>
            <p:spPr>
              <a:xfrm>
                <a:off x="3644521" y="3322102"/>
                <a:ext cx="288000" cy="288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9BB876A6-0DC3-D043-ECC5-BEDE6FCD7CCC}"/>
                  </a:ext>
                </a:extLst>
              </p:cNvPr>
              <p:cNvSpPr txBox="1"/>
              <p:nvPr/>
            </p:nvSpPr>
            <p:spPr>
              <a:xfrm>
                <a:off x="3592156" y="3322102"/>
                <a:ext cx="402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3</a:t>
                </a:r>
                <a:endParaRPr lang="zh-TW" altLang="en-US" dirty="0"/>
              </a:p>
            </p:txBody>
          </p:sp>
        </p:grpSp>
        <p:grpSp>
          <p:nvGrpSpPr>
            <p:cNvPr id="78" name="群組 77">
              <a:extLst>
                <a:ext uri="{FF2B5EF4-FFF2-40B4-BE49-F238E27FC236}">
                  <a16:creationId xmlns:a16="http://schemas.microsoft.com/office/drawing/2014/main" id="{9601E95C-25B5-725D-17E3-946AE01FF80D}"/>
                </a:ext>
              </a:extLst>
            </p:cNvPr>
            <p:cNvGrpSpPr/>
            <p:nvPr/>
          </p:nvGrpSpPr>
          <p:grpSpPr>
            <a:xfrm>
              <a:off x="3976229" y="3449436"/>
              <a:ext cx="402015" cy="369332"/>
              <a:chOff x="2488128" y="3322102"/>
              <a:chExt cx="402015" cy="369332"/>
            </a:xfrm>
          </p:grpSpPr>
          <p:sp>
            <p:nvSpPr>
              <p:cNvPr id="79" name="橢圓 78">
                <a:extLst>
                  <a:ext uri="{FF2B5EF4-FFF2-40B4-BE49-F238E27FC236}">
                    <a16:creationId xmlns:a16="http://schemas.microsoft.com/office/drawing/2014/main" id="{21951810-37FA-D0F2-A3AE-6AA86537C6FC}"/>
                  </a:ext>
                </a:extLst>
              </p:cNvPr>
              <p:cNvSpPr/>
              <p:nvPr/>
            </p:nvSpPr>
            <p:spPr>
              <a:xfrm>
                <a:off x="2518384" y="3322102"/>
                <a:ext cx="288000" cy="288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44E02810-8AD7-D406-7183-9F55458FA2DE}"/>
                  </a:ext>
                </a:extLst>
              </p:cNvPr>
              <p:cNvSpPr txBox="1"/>
              <p:nvPr/>
            </p:nvSpPr>
            <p:spPr>
              <a:xfrm>
                <a:off x="2488128" y="3322102"/>
                <a:ext cx="402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9</a:t>
                </a:r>
                <a:endParaRPr lang="zh-TW" altLang="en-US" dirty="0"/>
              </a:p>
            </p:txBody>
          </p:sp>
        </p:grpSp>
        <p:grpSp>
          <p:nvGrpSpPr>
            <p:cNvPr id="81" name="群組 80">
              <a:extLst>
                <a:ext uri="{FF2B5EF4-FFF2-40B4-BE49-F238E27FC236}">
                  <a16:creationId xmlns:a16="http://schemas.microsoft.com/office/drawing/2014/main" id="{CCDD1E0D-F9C7-C028-D867-96B3A06DC1D9}"/>
                </a:ext>
              </a:extLst>
            </p:cNvPr>
            <p:cNvGrpSpPr/>
            <p:nvPr/>
          </p:nvGrpSpPr>
          <p:grpSpPr>
            <a:xfrm>
              <a:off x="6144085" y="3449436"/>
              <a:ext cx="402015" cy="369332"/>
              <a:chOff x="4723075" y="3322102"/>
              <a:chExt cx="402015" cy="369332"/>
            </a:xfrm>
          </p:grpSpPr>
          <p:sp>
            <p:nvSpPr>
              <p:cNvPr id="82" name="橢圓 81">
                <a:extLst>
                  <a:ext uri="{FF2B5EF4-FFF2-40B4-BE49-F238E27FC236}">
                    <a16:creationId xmlns:a16="http://schemas.microsoft.com/office/drawing/2014/main" id="{844F4001-9949-8261-52D2-3B57C4480DE5}"/>
                  </a:ext>
                </a:extLst>
              </p:cNvPr>
              <p:cNvSpPr/>
              <p:nvPr/>
            </p:nvSpPr>
            <p:spPr>
              <a:xfrm>
                <a:off x="4770658" y="3322102"/>
                <a:ext cx="288000" cy="288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D95A7BC9-51A4-DCBA-A900-1DA7C1B262F7}"/>
                  </a:ext>
                </a:extLst>
              </p:cNvPr>
              <p:cNvSpPr txBox="1"/>
              <p:nvPr/>
            </p:nvSpPr>
            <p:spPr>
              <a:xfrm>
                <a:off x="4723075" y="3322102"/>
                <a:ext cx="402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7</a:t>
                </a:r>
                <a:endParaRPr lang="zh-TW" altLang="en-US" dirty="0"/>
              </a:p>
            </p:txBody>
          </p:sp>
        </p:grpSp>
        <p:grpSp>
          <p:nvGrpSpPr>
            <p:cNvPr id="84" name="群組 83">
              <a:extLst>
                <a:ext uri="{FF2B5EF4-FFF2-40B4-BE49-F238E27FC236}">
                  <a16:creationId xmlns:a16="http://schemas.microsoft.com/office/drawing/2014/main" id="{FCE732F3-45A4-BCB2-2AEF-813279AEBE94}"/>
                </a:ext>
              </a:extLst>
            </p:cNvPr>
            <p:cNvGrpSpPr/>
            <p:nvPr/>
          </p:nvGrpSpPr>
          <p:grpSpPr>
            <a:xfrm>
              <a:off x="7171866" y="3433394"/>
              <a:ext cx="544799" cy="369332"/>
              <a:chOff x="5801366" y="3322102"/>
              <a:chExt cx="544799" cy="369332"/>
            </a:xfrm>
          </p:grpSpPr>
          <p:sp>
            <p:nvSpPr>
              <p:cNvPr id="85" name="橢圓 84">
                <a:extLst>
                  <a:ext uri="{FF2B5EF4-FFF2-40B4-BE49-F238E27FC236}">
                    <a16:creationId xmlns:a16="http://schemas.microsoft.com/office/drawing/2014/main" id="{5AFF91FE-1EE5-1E1B-57DF-0ECF60277053}"/>
                  </a:ext>
                </a:extLst>
              </p:cNvPr>
              <p:cNvSpPr/>
              <p:nvPr/>
            </p:nvSpPr>
            <p:spPr>
              <a:xfrm>
                <a:off x="5915381" y="3322102"/>
                <a:ext cx="288000" cy="288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05D89D9B-CBF8-C669-86AD-027084FFD41E}"/>
                  </a:ext>
                </a:extLst>
              </p:cNvPr>
              <p:cNvSpPr txBox="1"/>
              <p:nvPr/>
            </p:nvSpPr>
            <p:spPr>
              <a:xfrm>
                <a:off x="5801366" y="3322102"/>
                <a:ext cx="544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11</a:t>
                </a:r>
                <a:endParaRPr lang="zh-TW" altLang="en-US" dirty="0"/>
              </a:p>
            </p:txBody>
          </p:sp>
        </p:grpSp>
        <p:grpSp>
          <p:nvGrpSpPr>
            <p:cNvPr id="87" name="群組 86">
              <a:extLst>
                <a:ext uri="{FF2B5EF4-FFF2-40B4-BE49-F238E27FC236}">
                  <a16:creationId xmlns:a16="http://schemas.microsoft.com/office/drawing/2014/main" id="{6E9F0907-6CEF-EFB8-DCB9-7A336DBA0CAF}"/>
                </a:ext>
              </a:extLst>
            </p:cNvPr>
            <p:cNvGrpSpPr/>
            <p:nvPr/>
          </p:nvGrpSpPr>
          <p:grpSpPr>
            <a:xfrm>
              <a:off x="2821706" y="3449436"/>
              <a:ext cx="544799" cy="369332"/>
              <a:chOff x="1214425" y="3322102"/>
              <a:chExt cx="544799" cy="369332"/>
            </a:xfrm>
          </p:grpSpPr>
          <p:sp>
            <p:nvSpPr>
              <p:cNvPr id="88" name="橢圓 87">
                <a:extLst>
                  <a:ext uri="{FF2B5EF4-FFF2-40B4-BE49-F238E27FC236}">
                    <a16:creationId xmlns:a16="http://schemas.microsoft.com/office/drawing/2014/main" id="{5A4F8F82-9E63-DF79-09E9-4B33660C2B97}"/>
                  </a:ext>
                </a:extLst>
              </p:cNvPr>
              <p:cNvSpPr/>
              <p:nvPr/>
            </p:nvSpPr>
            <p:spPr>
              <a:xfrm>
                <a:off x="1356105" y="3322102"/>
                <a:ext cx="288000" cy="288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E86D9469-CD32-94D1-4602-C6BE27299EA8}"/>
                  </a:ext>
                </a:extLst>
              </p:cNvPr>
              <p:cNvSpPr txBox="1"/>
              <p:nvPr/>
            </p:nvSpPr>
            <p:spPr>
              <a:xfrm>
                <a:off x="1214425" y="3322102"/>
                <a:ext cx="544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3</a:t>
                </a:r>
                <a:endParaRPr lang="zh-TW" altLang="en-US" dirty="0"/>
              </a:p>
            </p:txBody>
          </p:sp>
        </p:grpSp>
        <p:grpSp>
          <p:nvGrpSpPr>
            <p:cNvPr id="90" name="群組 89">
              <a:extLst>
                <a:ext uri="{FF2B5EF4-FFF2-40B4-BE49-F238E27FC236}">
                  <a16:creationId xmlns:a16="http://schemas.microsoft.com/office/drawing/2014/main" id="{7C392835-CA64-E9D5-936A-A8F2CFB3373C}"/>
                </a:ext>
              </a:extLst>
            </p:cNvPr>
            <p:cNvGrpSpPr/>
            <p:nvPr/>
          </p:nvGrpSpPr>
          <p:grpSpPr>
            <a:xfrm>
              <a:off x="8246179" y="3449436"/>
              <a:ext cx="544799" cy="369332"/>
              <a:chOff x="6912411" y="3322102"/>
              <a:chExt cx="544799" cy="369332"/>
            </a:xfrm>
          </p:grpSpPr>
          <p:sp>
            <p:nvSpPr>
              <p:cNvPr id="91" name="橢圓 90">
                <a:extLst>
                  <a:ext uri="{FF2B5EF4-FFF2-40B4-BE49-F238E27FC236}">
                    <a16:creationId xmlns:a16="http://schemas.microsoft.com/office/drawing/2014/main" id="{CEE8BB3E-9842-9029-6B5A-37671B470DC5}"/>
                  </a:ext>
                </a:extLst>
              </p:cNvPr>
              <p:cNvSpPr/>
              <p:nvPr/>
            </p:nvSpPr>
            <p:spPr>
              <a:xfrm>
                <a:off x="7041255" y="3322102"/>
                <a:ext cx="288000" cy="288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2" name="文字方塊 91">
                <a:extLst>
                  <a:ext uri="{FF2B5EF4-FFF2-40B4-BE49-F238E27FC236}">
                    <a16:creationId xmlns:a16="http://schemas.microsoft.com/office/drawing/2014/main" id="{1AD237D4-24E3-89AB-40B8-C79D87C4817A}"/>
                  </a:ext>
                </a:extLst>
              </p:cNvPr>
              <p:cNvSpPr txBox="1"/>
              <p:nvPr/>
            </p:nvSpPr>
            <p:spPr>
              <a:xfrm>
                <a:off x="6912411" y="3322102"/>
                <a:ext cx="544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31</a:t>
                </a:r>
                <a:endParaRPr lang="zh-TW" altLang="en-US" dirty="0"/>
              </a:p>
            </p:txBody>
          </p:sp>
        </p:grpSp>
        <p:grpSp>
          <p:nvGrpSpPr>
            <p:cNvPr id="93" name="群組 92">
              <a:extLst>
                <a:ext uri="{FF2B5EF4-FFF2-40B4-BE49-F238E27FC236}">
                  <a16:creationId xmlns:a16="http://schemas.microsoft.com/office/drawing/2014/main" id="{52147169-67C7-0CAD-D43F-0ED98FED904C}"/>
                </a:ext>
              </a:extLst>
            </p:cNvPr>
            <p:cNvGrpSpPr/>
            <p:nvPr/>
          </p:nvGrpSpPr>
          <p:grpSpPr>
            <a:xfrm>
              <a:off x="9320495" y="3449436"/>
              <a:ext cx="544799" cy="369332"/>
              <a:chOff x="7796494" y="3322102"/>
              <a:chExt cx="544799" cy="369332"/>
            </a:xfrm>
          </p:grpSpPr>
          <p:sp>
            <p:nvSpPr>
              <p:cNvPr id="95" name="橢圓 94">
                <a:extLst>
                  <a:ext uri="{FF2B5EF4-FFF2-40B4-BE49-F238E27FC236}">
                    <a16:creationId xmlns:a16="http://schemas.microsoft.com/office/drawing/2014/main" id="{90BB312E-91C5-BC43-745D-1C3114438D78}"/>
                  </a:ext>
                </a:extLst>
              </p:cNvPr>
              <p:cNvSpPr/>
              <p:nvPr/>
            </p:nvSpPr>
            <p:spPr>
              <a:xfrm>
                <a:off x="7925338" y="3322102"/>
                <a:ext cx="288000" cy="288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BA192F58-9B47-F1ED-AAD6-74A5FEF3964E}"/>
                  </a:ext>
                </a:extLst>
              </p:cNvPr>
              <p:cNvSpPr txBox="1"/>
              <p:nvPr/>
            </p:nvSpPr>
            <p:spPr>
              <a:xfrm>
                <a:off x="7796494" y="3322102"/>
                <a:ext cx="544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31</a:t>
                </a:r>
                <a:endParaRPr lang="zh-TW" altLang="en-US" dirty="0"/>
              </a:p>
            </p:txBody>
          </p:sp>
        </p:grpSp>
        <p:sp>
          <p:nvSpPr>
            <p:cNvPr id="97" name="文字方塊 96">
              <a:extLst>
                <a:ext uri="{FF2B5EF4-FFF2-40B4-BE49-F238E27FC236}">
                  <a16:creationId xmlns:a16="http://schemas.microsoft.com/office/drawing/2014/main" id="{2773F409-EF20-856C-5CB6-ECEB17018336}"/>
                </a:ext>
              </a:extLst>
            </p:cNvPr>
            <p:cNvSpPr txBox="1"/>
            <p:nvPr/>
          </p:nvSpPr>
          <p:spPr>
            <a:xfrm>
              <a:off x="1603961" y="3383331"/>
              <a:ext cx="1214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2400" dirty="0"/>
                <a:t>VQ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749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89E7AB03-F399-4733-A1A1-01510D7678C9}"/>
              </a:ext>
            </a:extLst>
          </p:cNvPr>
          <p:cNvSpPr/>
          <p:nvPr/>
        </p:nvSpPr>
        <p:spPr>
          <a:xfrm>
            <a:off x="2685995" y="4227810"/>
            <a:ext cx="7630287" cy="11710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44122BCC-392D-4417-A304-4AC5A6242EA7}"/>
              </a:ext>
            </a:extLst>
          </p:cNvPr>
          <p:cNvGrpSpPr/>
          <p:nvPr/>
        </p:nvGrpSpPr>
        <p:grpSpPr>
          <a:xfrm>
            <a:off x="2574834" y="5427631"/>
            <a:ext cx="1111321" cy="797614"/>
            <a:chOff x="1212077" y="5255291"/>
            <a:chExt cx="1111321" cy="797614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227A93F0-440F-4A5C-A819-E9B7BD6EDD68}"/>
                </a:ext>
              </a:extLst>
            </p:cNvPr>
            <p:cNvSpPr txBox="1"/>
            <p:nvPr/>
          </p:nvSpPr>
          <p:spPr>
            <a:xfrm>
              <a:off x="1212077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[CLS]</a:t>
              </a:r>
              <a:endPara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4875D446-F815-483B-A400-2EF9D8670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4161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AD2EFE17-00DA-4FDA-B38C-747504B56441}"/>
              </a:ext>
            </a:extLst>
          </p:cNvPr>
          <p:cNvCxnSpPr>
            <a:cxnSpLocks/>
          </p:cNvCxnSpPr>
          <p:nvPr/>
        </p:nvCxnSpPr>
        <p:spPr>
          <a:xfrm flipV="1">
            <a:off x="4212806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FECD57EF-2352-40FD-8D1F-731C2B48529B}"/>
              </a:ext>
            </a:extLst>
          </p:cNvPr>
          <p:cNvCxnSpPr>
            <a:cxnSpLocks/>
          </p:cNvCxnSpPr>
          <p:nvPr/>
        </p:nvCxnSpPr>
        <p:spPr>
          <a:xfrm flipV="1">
            <a:off x="5285063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F0B86433-B800-4B9E-9E3B-1F93B20703E4}"/>
              </a:ext>
            </a:extLst>
          </p:cNvPr>
          <p:cNvGrpSpPr/>
          <p:nvPr/>
        </p:nvGrpSpPr>
        <p:grpSpPr>
          <a:xfrm>
            <a:off x="5842053" y="5427631"/>
            <a:ext cx="1111321" cy="797614"/>
            <a:chOff x="4324279" y="5255291"/>
            <a:chExt cx="1111321" cy="797614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0669E344-1BA5-47BE-97D7-683E3FD59642}"/>
                </a:ext>
              </a:extLst>
            </p:cNvPr>
            <p:cNvSpPr txBox="1"/>
            <p:nvPr/>
          </p:nvSpPr>
          <p:spPr>
            <a:xfrm>
              <a:off x="4324279" y="5591240"/>
              <a:ext cx="1111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[SEP]</a:t>
              </a:r>
              <a:endPara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6EEEA6AE-6E54-40A4-8C92-62199B315D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3179" y="525529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BDDF5743-F5C9-4AD9-8D9F-8906E6373C8D}"/>
              </a:ext>
            </a:extLst>
          </p:cNvPr>
          <p:cNvCxnSpPr>
            <a:cxnSpLocks/>
          </p:cNvCxnSpPr>
          <p:nvPr/>
        </p:nvCxnSpPr>
        <p:spPr>
          <a:xfrm flipV="1">
            <a:off x="7463209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E97221FA-F61E-4607-B08B-BE31A44B3F08}"/>
              </a:ext>
            </a:extLst>
          </p:cNvPr>
          <p:cNvCxnSpPr>
            <a:cxnSpLocks/>
          </p:cNvCxnSpPr>
          <p:nvPr/>
        </p:nvCxnSpPr>
        <p:spPr>
          <a:xfrm flipV="1">
            <a:off x="8569098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0E10D704-C5DB-45E8-8A87-5B427C350B75}"/>
              </a:ext>
            </a:extLst>
          </p:cNvPr>
          <p:cNvCxnSpPr>
            <a:cxnSpLocks/>
          </p:cNvCxnSpPr>
          <p:nvPr/>
        </p:nvCxnSpPr>
        <p:spPr>
          <a:xfrm flipV="1">
            <a:off x="9641353" y="542763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DF7B36B8-632B-4C79-8BC8-0DDE093F332E}"/>
              </a:ext>
            </a:extLst>
          </p:cNvPr>
          <p:cNvCxnSpPr>
            <a:cxnSpLocks/>
          </p:cNvCxnSpPr>
          <p:nvPr/>
        </p:nvCxnSpPr>
        <p:spPr>
          <a:xfrm flipV="1">
            <a:off x="3106917" y="382816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9B7B1F55-6593-4CB9-A4EF-C2BF9CAEC3BE}"/>
              </a:ext>
            </a:extLst>
          </p:cNvPr>
          <p:cNvCxnSpPr>
            <a:cxnSpLocks/>
          </p:cNvCxnSpPr>
          <p:nvPr/>
        </p:nvCxnSpPr>
        <p:spPr>
          <a:xfrm flipV="1">
            <a:off x="4192667" y="3836485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88CB26DF-CD66-471F-87BE-CC618A0D1C34}"/>
              </a:ext>
            </a:extLst>
          </p:cNvPr>
          <p:cNvCxnSpPr>
            <a:cxnSpLocks/>
          </p:cNvCxnSpPr>
          <p:nvPr/>
        </p:nvCxnSpPr>
        <p:spPr>
          <a:xfrm flipV="1">
            <a:off x="5278417" y="3821805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207A4466-4CEE-4B02-83D9-8A5028851BA4}"/>
              </a:ext>
            </a:extLst>
          </p:cNvPr>
          <p:cNvCxnSpPr>
            <a:cxnSpLocks/>
          </p:cNvCxnSpPr>
          <p:nvPr/>
        </p:nvCxnSpPr>
        <p:spPr>
          <a:xfrm flipV="1">
            <a:off x="6364167" y="3836485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ECA55062-5DDC-46C1-A146-8970975E73EC}"/>
              </a:ext>
            </a:extLst>
          </p:cNvPr>
          <p:cNvCxnSpPr>
            <a:cxnSpLocks/>
          </p:cNvCxnSpPr>
          <p:nvPr/>
        </p:nvCxnSpPr>
        <p:spPr>
          <a:xfrm flipV="1">
            <a:off x="7449917" y="381542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E0B9987C-438F-40E0-B159-A2FD3F6F47D7}"/>
              </a:ext>
            </a:extLst>
          </p:cNvPr>
          <p:cNvCxnSpPr>
            <a:cxnSpLocks/>
          </p:cNvCxnSpPr>
          <p:nvPr/>
        </p:nvCxnSpPr>
        <p:spPr>
          <a:xfrm flipV="1">
            <a:off x="8535667" y="3821805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248FD311-63D3-4856-8A11-78BFD1DF1338}"/>
              </a:ext>
            </a:extLst>
          </p:cNvPr>
          <p:cNvCxnSpPr>
            <a:cxnSpLocks/>
          </p:cNvCxnSpPr>
          <p:nvPr/>
        </p:nvCxnSpPr>
        <p:spPr>
          <a:xfrm flipV="1">
            <a:off x="9621415" y="382816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DF6D6FA2-43C5-4F4F-A8E2-5C152CDE0318}"/>
              </a:ext>
            </a:extLst>
          </p:cNvPr>
          <p:cNvSpPr txBox="1"/>
          <p:nvPr/>
        </p:nvSpPr>
        <p:spPr>
          <a:xfrm>
            <a:off x="3935160" y="6198640"/>
            <a:ext cx="174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question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68EE90BF-481E-4EF1-A8A0-6766257BC1E8}"/>
              </a:ext>
            </a:extLst>
          </p:cNvPr>
          <p:cNvSpPr txBox="1"/>
          <p:nvPr/>
        </p:nvSpPr>
        <p:spPr>
          <a:xfrm>
            <a:off x="7697126" y="6212184"/>
            <a:ext cx="174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document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100" name="群組 99">
            <a:extLst>
              <a:ext uri="{FF2B5EF4-FFF2-40B4-BE49-F238E27FC236}">
                <a16:creationId xmlns:a16="http://schemas.microsoft.com/office/drawing/2014/main" id="{CAAD230D-0659-4D52-B243-168937409A2D}"/>
              </a:ext>
            </a:extLst>
          </p:cNvPr>
          <p:cNvGrpSpPr/>
          <p:nvPr/>
        </p:nvGrpSpPr>
        <p:grpSpPr>
          <a:xfrm>
            <a:off x="3822064" y="5673391"/>
            <a:ext cx="1978986" cy="595170"/>
            <a:chOff x="-511944" y="3377192"/>
            <a:chExt cx="3965607" cy="622870"/>
          </a:xfrm>
        </p:grpSpPr>
        <p:pic>
          <p:nvPicPr>
            <p:cNvPr id="106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26B51C6D-2D68-4D10-99CD-D7B449A662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0" t="61947" r="34570" b="24860"/>
            <a:stretch/>
          </p:blipFill>
          <p:spPr bwMode="auto">
            <a:xfrm>
              <a:off x="1807745" y="3432793"/>
              <a:ext cx="1645918" cy="56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8085A0E2-E2F3-49DD-8F6F-A7FF780555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4" t="74586" r="38725" b="15733"/>
            <a:stretch/>
          </p:blipFill>
          <p:spPr bwMode="auto">
            <a:xfrm>
              <a:off x="-511944" y="3377192"/>
              <a:ext cx="1299411" cy="57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344C63D7-06BC-4531-BD88-EB69754BFD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3" t="84591" r="35072" b="1175"/>
            <a:stretch/>
          </p:blipFill>
          <p:spPr bwMode="auto">
            <a:xfrm>
              <a:off x="628650" y="3429000"/>
              <a:ext cx="1419725" cy="57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9" name="群組 108">
            <a:extLst>
              <a:ext uri="{FF2B5EF4-FFF2-40B4-BE49-F238E27FC236}">
                <a16:creationId xmlns:a16="http://schemas.microsoft.com/office/drawing/2014/main" id="{E22974C8-D67D-4C63-8C28-03783767C4F4}"/>
              </a:ext>
            </a:extLst>
          </p:cNvPr>
          <p:cNvGrpSpPr/>
          <p:nvPr/>
        </p:nvGrpSpPr>
        <p:grpSpPr>
          <a:xfrm>
            <a:off x="6994375" y="5749244"/>
            <a:ext cx="3549638" cy="442093"/>
            <a:chOff x="-511944" y="3377192"/>
            <a:chExt cx="3965607" cy="622870"/>
          </a:xfrm>
        </p:grpSpPr>
        <p:pic>
          <p:nvPicPr>
            <p:cNvPr id="110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AD5678BA-2B07-42F4-8B8B-B0B321D058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0" t="61947" r="34570" b="24860"/>
            <a:stretch/>
          </p:blipFill>
          <p:spPr bwMode="auto">
            <a:xfrm>
              <a:off x="1807745" y="3432793"/>
              <a:ext cx="1645918" cy="56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3B7782B5-2DFE-4695-AEEF-7EC00BBEA6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4" t="74586" r="38725" b="15733"/>
            <a:stretch/>
          </p:blipFill>
          <p:spPr bwMode="auto">
            <a:xfrm>
              <a:off x="-511944" y="3377192"/>
              <a:ext cx="1299411" cy="57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4064C64A-F9CD-461B-A301-42000230FC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3" t="84591" r="35072" b="1175"/>
            <a:stretch/>
          </p:blipFill>
          <p:spPr bwMode="auto">
            <a:xfrm>
              <a:off x="628650" y="3429000"/>
              <a:ext cx="1419725" cy="57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3" name="文字方塊 112">
            <a:extLst>
              <a:ext uri="{FF2B5EF4-FFF2-40B4-BE49-F238E27FC236}">
                <a16:creationId xmlns:a16="http://schemas.microsoft.com/office/drawing/2014/main" id="{95A9700C-2EF0-48C2-B3E0-8C753575064B}"/>
              </a:ext>
            </a:extLst>
          </p:cNvPr>
          <p:cNvSpPr txBox="1"/>
          <p:nvPr/>
        </p:nvSpPr>
        <p:spPr>
          <a:xfrm>
            <a:off x="4136811" y="454911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Pre-trained Speech Model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E33B174D-CA31-4A2E-BC79-D801F821E217}"/>
              </a:ext>
            </a:extLst>
          </p:cNvPr>
          <p:cNvGrpSpPr/>
          <p:nvPr/>
        </p:nvGrpSpPr>
        <p:grpSpPr>
          <a:xfrm>
            <a:off x="5052136" y="3449436"/>
            <a:ext cx="402015" cy="369332"/>
            <a:chOff x="3592156" y="3322102"/>
            <a:chExt cx="402015" cy="369332"/>
          </a:xfrm>
        </p:grpSpPr>
        <p:sp>
          <p:nvSpPr>
            <p:cNvPr id="142" name="橢圓 141">
              <a:extLst>
                <a:ext uri="{FF2B5EF4-FFF2-40B4-BE49-F238E27FC236}">
                  <a16:creationId xmlns:a16="http://schemas.microsoft.com/office/drawing/2014/main" id="{7D6B3FD9-6754-4E3B-9628-CA3817AAF590}"/>
                </a:ext>
              </a:extLst>
            </p:cNvPr>
            <p:cNvSpPr/>
            <p:nvPr/>
          </p:nvSpPr>
          <p:spPr>
            <a:xfrm>
              <a:off x="3644521" y="3322102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6" name="文字方塊 145">
              <a:extLst>
                <a:ext uri="{FF2B5EF4-FFF2-40B4-BE49-F238E27FC236}">
                  <a16:creationId xmlns:a16="http://schemas.microsoft.com/office/drawing/2014/main" id="{1307075D-AAD3-45E7-A1D7-82CBB936D4E6}"/>
                </a:ext>
              </a:extLst>
            </p:cNvPr>
            <p:cNvSpPr txBox="1"/>
            <p:nvPr/>
          </p:nvSpPr>
          <p:spPr>
            <a:xfrm>
              <a:off x="3592156" y="3322102"/>
              <a:ext cx="402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ABC1731F-0E92-4895-9D4A-08FAD606A707}"/>
              </a:ext>
            </a:extLst>
          </p:cNvPr>
          <p:cNvGrpSpPr/>
          <p:nvPr/>
        </p:nvGrpSpPr>
        <p:grpSpPr>
          <a:xfrm>
            <a:off x="3976229" y="3449436"/>
            <a:ext cx="402015" cy="369332"/>
            <a:chOff x="2488128" y="3322102"/>
            <a:chExt cx="402015" cy="369332"/>
          </a:xfrm>
        </p:grpSpPr>
        <p:sp>
          <p:nvSpPr>
            <p:cNvPr id="141" name="橢圓 140">
              <a:extLst>
                <a:ext uri="{FF2B5EF4-FFF2-40B4-BE49-F238E27FC236}">
                  <a16:creationId xmlns:a16="http://schemas.microsoft.com/office/drawing/2014/main" id="{714CE864-2037-4470-B3C6-DD1B4E4123DB}"/>
                </a:ext>
              </a:extLst>
            </p:cNvPr>
            <p:cNvSpPr/>
            <p:nvPr/>
          </p:nvSpPr>
          <p:spPr>
            <a:xfrm>
              <a:off x="2518384" y="3322102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7" name="文字方塊 146">
              <a:extLst>
                <a:ext uri="{FF2B5EF4-FFF2-40B4-BE49-F238E27FC236}">
                  <a16:creationId xmlns:a16="http://schemas.microsoft.com/office/drawing/2014/main" id="{EC7DCEC4-7718-4E57-B3C7-2922F6FDBD9F}"/>
                </a:ext>
              </a:extLst>
            </p:cNvPr>
            <p:cNvSpPr txBox="1"/>
            <p:nvPr/>
          </p:nvSpPr>
          <p:spPr>
            <a:xfrm>
              <a:off x="2488128" y="3322102"/>
              <a:ext cx="402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9</a:t>
              </a:r>
              <a:endParaRPr lang="zh-TW" altLang="en-US" dirty="0"/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11F7EB3A-10CD-4401-8756-CE7B83E79257}"/>
              </a:ext>
            </a:extLst>
          </p:cNvPr>
          <p:cNvGrpSpPr/>
          <p:nvPr/>
        </p:nvGrpSpPr>
        <p:grpSpPr>
          <a:xfrm>
            <a:off x="6144085" y="3449436"/>
            <a:ext cx="402015" cy="369332"/>
            <a:chOff x="4723075" y="3322102"/>
            <a:chExt cx="402015" cy="369332"/>
          </a:xfrm>
        </p:grpSpPr>
        <p:sp>
          <p:nvSpPr>
            <p:cNvPr id="143" name="橢圓 142">
              <a:extLst>
                <a:ext uri="{FF2B5EF4-FFF2-40B4-BE49-F238E27FC236}">
                  <a16:creationId xmlns:a16="http://schemas.microsoft.com/office/drawing/2014/main" id="{3F0E9E90-0C3C-4711-A38C-7EBD2279965E}"/>
                </a:ext>
              </a:extLst>
            </p:cNvPr>
            <p:cNvSpPr/>
            <p:nvPr/>
          </p:nvSpPr>
          <p:spPr>
            <a:xfrm>
              <a:off x="4770658" y="3322102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8" name="文字方塊 147">
              <a:extLst>
                <a:ext uri="{FF2B5EF4-FFF2-40B4-BE49-F238E27FC236}">
                  <a16:creationId xmlns:a16="http://schemas.microsoft.com/office/drawing/2014/main" id="{231C39A4-7764-490A-93EC-894FFAED051E}"/>
                </a:ext>
              </a:extLst>
            </p:cNvPr>
            <p:cNvSpPr txBox="1"/>
            <p:nvPr/>
          </p:nvSpPr>
          <p:spPr>
            <a:xfrm>
              <a:off x="4723075" y="3322102"/>
              <a:ext cx="402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7</a:t>
              </a:r>
              <a:endParaRPr lang="zh-TW" altLang="en-US" dirty="0"/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EFCF6919-44BD-49C3-86CA-018FCFBFE1F5}"/>
              </a:ext>
            </a:extLst>
          </p:cNvPr>
          <p:cNvGrpSpPr/>
          <p:nvPr/>
        </p:nvGrpSpPr>
        <p:grpSpPr>
          <a:xfrm>
            <a:off x="7171866" y="3433394"/>
            <a:ext cx="544799" cy="369332"/>
            <a:chOff x="5801366" y="3322102"/>
            <a:chExt cx="544799" cy="369332"/>
          </a:xfrm>
        </p:grpSpPr>
        <p:sp>
          <p:nvSpPr>
            <p:cNvPr id="144" name="橢圓 143">
              <a:extLst>
                <a:ext uri="{FF2B5EF4-FFF2-40B4-BE49-F238E27FC236}">
                  <a16:creationId xmlns:a16="http://schemas.microsoft.com/office/drawing/2014/main" id="{9ED55C19-47DF-4A20-A64B-2BAAAE34CB06}"/>
                </a:ext>
              </a:extLst>
            </p:cNvPr>
            <p:cNvSpPr/>
            <p:nvPr/>
          </p:nvSpPr>
          <p:spPr>
            <a:xfrm>
              <a:off x="5915381" y="3322102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9" name="文字方塊 148">
              <a:extLst>
                <a:ext uri="{FF2B5EF4-FFF2-40B4-BE49-F238E27FC236}">
                  <a16:creationId xmlns:a16="http://schemas.microsoft.com/office/drawing/2014/main" id="{3BED620E-130E-4BF5-80B9-CA9444F6565A}"/>
                </a:ext>
              </a:extLst>
            </p:cNvPr>
            <p:cNvSpPr txBox="1"/>
            <p:nvPr/>
          </p:nvSpPr>
          <p:spPr>
            <a:xfrm>
              <a:off x="5801366" y="3322102"/>
              <a:ext cx="54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11</a:t>
              </a:r>
              <a:endParaRPr lang="zh-TW" altLang="en-US" dirty="0"/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63EA84D5-7FE3-49D4-B7EA-FC8F1088FF1F}"/>
              </a:ext>
            </a:extLst>
          </p:cNvPr>
          <p:cNvGrpSpPr/>
          <p:nvPr/>
        </p:nvGrpSpPr>
        <p:grpSpPr>
          <a:xfrm>
            <a:off x="2821706" y="3449436"/>
            <a:ext cx="544799" cy="369332"/>
            <a:chOff x="1214425" y="3322102"/>
            <a:chExt cx="544799" cy="369332"/>
          </a:xfrm>
        </p:grpSpPr>
        <p:sp>
          <p:nvSpPr>
            <p:cNvPr id="140" name="橢圓 139">
              <a:extLst>
                <a:ext uri="{FF2B5EF4-FFF2-40B4-BE49-F238E27FC236}">
                  <a16:creationId xmlns:a16="http://schemas.microsoft.com/office/drawing/2014/main" id="{76EA68BE-3927-4488-98B2-1A0FE2FFF244}"/>
                </a:ext>
              </a:extLst>
            </p:cNvPr>
            <p:cNvSpPr/>
            <p:nvPr/>
          </p:nvSpPr>
          <p:spPr>
            <a:xfrm>
              <a:off x="1356105" y="3322102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0" name="文字方塊 149">
              <a:extLst>
                <a:ext uri="{FF2B5EF4-FFF2-40B4-BE49-F238E27FC236}">
                  <a16:creationId xmlns:a16="http://schemas.microsoft.com/office/drawing/2014/main" id="{FC59CACD-BCCB-47D9-B11E-8FBA2C3580DE}"/>
                </a:ext>
              </a:extLst>
            </p:cNvPr>
            <p:cNvSpPr txBox="1"/>
            <p:nvPr/>
          </p:nvSpPr>
          <p:spPr>
            <a:xfrm>
              <a:off x="1214425" y="3322102"/>
              <a:ext cx="54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4EBFEBC8-8CC1-4986-9B6E-0B14FC1FFA31}"/>
              </a:ext>
            </a:extLst>
          </p:cNvPr>
          <p:cNvGrpSpPr/>
          <p:nvPr/>
        </p:nvGrpSpPr>
        <p:grpSpPr>
          <a:xfrm>
            <a:off x="8246179" y="3449436"/>
            <a:ext cx="544799" cy="369332"/>
            <a:chOff x="6912411" y="3322102"/>
            <a:chExt cx="544799" cy="369332"/>
          </a:xfrm>
        </p:grpSpPr>
        <p:sp>
          <p:nvSpPr>
            <p:cNvPr id="145" name="橢圓 144">
              <a:extLst>
                <a:ext uri="{FF2B5EF4-FFF2-40B4-BE49-F238E27FC236}">
                  <a16:creationId xmlns:a16="http://schemas.microsoft.com/office/drawing/2014/main" id="{731AACD8-4924-401C-B20D-50C98AAA6CA2}"/>
                </a:ext>
              </a:extLst>
            </p:cNvPr>
            <p:cNvSpPr/>
            <p:nvPr/>
          </p:nvSpPr>
          <p:spPr>
            <a:xfrm>
              <a:off x="7041255" y="3322102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1" name="文字方塊 150">
              <a:extLst>
                <a:ext uri="{FF2B5EF4-FFF2-40B4-BE49-F238E27FC236}">
                  <a16:creationId xmlns:a16="http://schemas.microsoft.com/office/drawing/2014/main" id="{FAAE5D82-0CA9-493D-A410-8A78F43A7CC8}"/>
                </a:ext>
              </a:extLst>
            </p:cNvPr>
            <p:cNvSpPr txBox="1"/>
            <p:nvPr/>
          </p:nvSpPr>
          <p:spPr>
            <a:xfrm>
              <a:off x="6912411" y="3322102"/>
              <a:ext cx="54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31</a:t>
              </a:r>
              <a:endParaRPr lang="zh-TW" altLang="en-US" dirty="0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3FD3F40A-830E-4950-A2E4-5DAF9E855A1F}"/>
              </a:ext>
            </a:extLst>
          </p:cNvPr>
          <p:cNvGrpSpPr/>
          <p:nvPr/>
        </p:nvGrpSpPr>
        <p:grpSpPr>
          <a:xfrm>
            <a:off x="9320495" y="3449436"/>
            <a:ext cx="544799" cy="369332"/>
            <a:chOff x="7796494" y="3322102"/>
            <a:chExt cx="544799" cy="369332"/>
          </a:xfrm>
        </p:grpSpPr>
        <p:sp>
          <p:nvSpPr>
            <p:cNvPr id="154" name="橢圓 153">
              <a:extLst>
                <a:ext uri="{FF2B5EF4-FFF2-40B4-BE49-F238E27FC236}">
                  <a16:creationId xmlns:a16="http://schemas.microsoft.com/office/drawing/2014/main" id="{251778A7-0C45-4361-AD20-AE8A3E2D196B}"/>
                </a:ext>
              </a:extLst>
            </p:cNvPr>
            <p:cNvSpPr/>
            <p:nvPr/>
          </p:nvSpPr>
          <p:spPr>
            <a:xfrm>
              <a:off x="7925338" y="3322102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5" name="文字方塊 154">
              <a:extLst>
                <a:ext uri="{FF2B5EF4-FFF2-40B4-BE49-F238E27FC236}">
                  <a16:creationId xmlns:a16="http://schemas.microsoft.com/office/drawing/2014/main" id="{B05D2900-7A79-4225-9D6A-D98032187F03}"/>
                </a:ext>
              </a:extLst>
            </p:cNvPr>
            <p:cNvSpPr txBox="1"/>
            <p:nvPr/>
          </p:nvSpPr>
          <p:spPr>
            <a:xfrm>
              <a:off x="7796494" y="3322102"/>
              <a:ext cx="54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31</a:t>
              </a:r>
              <a:endParaRPr lang="zh-TW" altLang="en-US" dirty="0"/>
            </a:p>
          </p:txBody>
        </p: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D592093C-DEEB-40C3-B8E8-7D70EFC90479}"/>
              </a:ext>
            </a:extLst>
          </p:cNvPr>
          <p:cNvSpPr txBox="1"/>
          <p:nvPr/>
        </p:nvSpPr>
        <p:spPr>
          <a:xfrm>
            <a:off x="1603961" y="3383331"/>
            <a:ext cx="1214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VQ</a:t>
            </a:r>
            <a:endParaRPr lang="zh-TW" altLang="en-US" sz="2400" dirty="0"/>
          </a:p>
        </p:txBody>
      </p:sp>
      <p:grpSp>
        <p:nvGrpSpPr>
          <p:cNvPr id="90" name="群組 89">
            <a:extLst>
              <a:ext uri="{FF2B5EF4-FFF2-40B4-BE49-F238E27FC236}">
                <a16:creationId xmlns:a16="http://schemas.microsoft.com/office/drawing/2014/main" id="{512AD755-18C3-4E25-A50D-FD6A61AB7FA5}"/>
              </a:ext>
            </a:extLst>
          </p:cNvPr>
          <p:cNvGrpSpPr/>
          <p:nvPr/>
        </p:nvGrpSpPr>
        <p:grpSpPr>
          <a:xfrm>
            <a:off x="3092663" y="3031815"/>
            <a:ext cx="6514498" cy="372581"/>
            <a:chOff x="1568663" y="3031814"/>
            <a:chExt cx="6514498" cy="372581"/>
          </a:xfrm>
        </p:grpSpPr>
        <p:cxnSp>
          <p:nvCxnSpPr>
            <p:cNvPr id="91" name="直線單箭頭接點 90">
              <a:extLst>
                <a:ext uri="{FF2B5EF4-FFF2-40B4-BE49-F238E27FC236}">
                  <a16:creationId xmlns:a16="http://schemas.microsoft.com/office/drawing/2014/main" id="{1782B598-C098-4E1A-993C-033E50C89F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8663" y="304456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單箭頭接點 91">
              <a:extLst>
                <a:ext uri="{FF2B5EF4-FFF2-40B4-BE49-F238E27FC236}">
                  <a16:creationId xmlns:a16="http://schemas.microsoft.com/office/drawing/2014/main" id="{72FD7A51-4A89-444B-995F-0C114D99D7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4413" y="30528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單箭頭接點 92">
              <a:extLst>
                <a:ext uri="{FF2B5EF4-FFF2-40B4-BE49-F238E27FC236}">
                  <a16:creationId xmlns:a16="http://schemas.microsoft.com/office/drawing/2014/main" id="{C517B613-CCD0-4D36-8ED9-D3C9334704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0163" y="303819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單箭頭接點 94">
              <a:extLst>
                <a:ext uri="{FF2B5EF4-FFF2-40B4-BE49-F238E27FC236}">
                  <a16:creationId xmlns:a16="http://schemas.microsoft.com/office/drawing/2014/main" id="{D59AC193-1CED-4ABA-8370-BEF05950A5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5913" y="30528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單箭頭接點 95">
              <a:extLst>
                <a:ext uri="{FF2B5EF4-FFF2-40B4-BE49-F238E27FC236}">
                  <a16:creationId xmlns:a16="http://schemas.microsoft.com/office/drawing/2014/main" id="{F37F1188-FC72-451A-AE67-64D6223006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11663" y="3031814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單箭頭接點 96">
              <a:extLst>
                <a:ext uri="{FF2B5EF4-FFF2-40B4-BE49-F238E27FC236}">
                  <a16:creationId xmlns:a16="http://schemas.microsoft.com/office/drawing/2014/main" id="{B5942F75-2196-4014-88E9-95C16339FE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7413" y="303819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單箭頭接點 130">
              <a:extLst>
                <a:ext uri="{FF2B5EF4-FFF2-40B4-BE49-F238E27FC236}">
                  <a16:creationId xmlns:a16="http://schemas.microsoft.com/office/drawing/2014/main" id="{67526C07-D408-49AC-B9D1-7E037B8491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3161" y="3044561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群組 151">
            <a:extLst>
              <a:ext uri="{FF2B5EF4-FFF2-40B4-BE49-F238E27FC236}">
                <a16:creationId xmlns:a16="http://schemas.microsoft.com/office/drawing/2014/main" id="{636031D7-D673-4B80-BFA4-3A101D5F5A9F}"/>
              </a:ext>
            </a:extLst>
          </p:cNvPr>
          <p:cNvGrpSpPr/>
          <p:nvPr/>
        </p:nvGrpSpPr>
        <p:grpSpPr>
          <a:xfrm>
            <a:off x="3092663" y="2083170"/>
            <a:ext cx="6514498" cy="351516"/>
            <a:chOff x="1568663" y="2083170"/>
            <a:chExt cx="6514498" cy="351516"/>
          </a:xfrm>
        </p:grpSpPr>
        <p:cxnSp>
          <p:nvCxnSpPr>
            <p:cNvPr id="153" name="直線單箭頭接點 152">
              <a:extLst>
                <a:ext uri="{FF2B5EF4-FFF2-40B4-BE49-F238E27FC236}">
                  <a16:creationId xmlns:a16="http://schemas.microsoft.com/office/drawing/2014/main" id="{61114E20-0543-4A60-9399-A26C9E9205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8663" y="2083170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單箭頭接點 155">
              <a:extLst>
                <a:ext uri="{FF2B5EF4-FFF2-40B4-BE49-F238E27FC236}">
                  <a16:creationId xmlns:a16="http://schemas.microsoft.com/office/drawing/2014/main" id="{0967F748-82C2-4D23-9F4B-864BFFD5FA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4413" y="2083170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單箭頭接點 156">
              <a:extLst>
                <a:ext uri="{FF2B5EF4-FFF2-40B4-BE49-F238E27FC236}">
                  <a16:creationId xmlns:a16="http://schemas.microsoft.com/office/drawing/2014/main" id="{A94CDADA-9E42-4AC7-8E1D-13157686A3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0163" y="2083170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單箭頭接點 157">
              <a:extLst>
                <a:ext uri="{FF2B5EF4-FFF2-40B4-BE49-F238E27FC236}">
                  <a16:creationId xmlns:a16="http://schemas.microsoft.com/office/drawing/2014/main" id="{2EFEF7F4-5B68-4F0E-8A12-CE4054DD51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5913" y="2083170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單箭頭接點 158">
              <a:extLst>
                <a:ext uri="{FF2B5EF4-FFF2-40B4-BE49-F238E27FC236}">
                  <a16:creationId xmlns:a16="http://schemas.microsoft.com/office/drawing/2014/main" id="{152CAA50-DDBC-4981-8C95-9B00DAD379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11663" y="2083170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單箭頭接點 159">
              <a:extLst>
                <a:ext uri="{FF2B5EF4-FFF2-40B4-BE49-F238E27FC236}">
                  <a16:creationId xmlns:a16="http://schemas.microsoft.com/office/drawing/2014/main" id="{1B195F29-2263-41A6-BF41-FC48EC2353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7413" y="2083170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單箭頭接點 160">
              <a:extLst>
                <a:ext uri="{FF2B5EF4-FFF2-40B4-BE49-F238E27FC236}">
                  <a16:creationId xmlns:a16="http://schemas.microsoft.com/office/drawing/2014/main" id="{E4A0D889-18A5-4CBF-B307-016370149B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3161" y="2083170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矩形: 圓角 161">
            <a:extLst>
              <a:ext uri="{FF2B5EF4-FFF2-40B4-BE49-F238E27FC236}">
                <a16:creationId xmlns:a16="http://schemas.microsoft.com/office/drawing/2014/main" id="{3585F490-6577-4B24-9745-4DB5D92E7EAC}"/>
              </a:ext>
            </a:extLst>
          </p:cNvPr>
          <p:cNvSpPr/>
          <p:nvPr/>
        </p:nvSpPr>
        <p:spPr>
          <a:xfrm>
            <a:off x="2637037" y="2301482"/>
            <a:ext cx="7630287" cy="737544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63" name="矩形 162">
            <a:extLst>
              <a:ext uri="{FF2B5EF4-FFF2-40B4-BE49-F238E27FC236}">
                <a16:creationId xmlns:a16="http://schemas.microsoft.com/office/drawing/2014/main" id="{78C4C347-A0B6-451C-95D4-A59C9EBA67BC}"/>
              </a:ext>
            </a:extLst>
          </p:cNvPr>
          <p:cNvSpPr/>
          <p:nvPr/>
        </p:nvSpPr>
        <p:spPr>
          <a:xfrm rot="5400000">
            <a:off x="2803977" y="1648668"/>
            <a:ext cx="54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842BDA40-F158-4E71-90FE-903B35B79543}"/>
              </a:ext>
            </a:extLst>
          </p:cNvPr>
          <p:cNvSpPr/>
          <p:nvPr/>
        </p:nvSpPr>
        <p:spPr>
          <a:xfrm rot="5400000">
            <a:off x="3889727" y="1656986"/>
            <a:ext cx="54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3DF964B6-E83E-4F57-B9DB-B864D2F102D9}"/>
              </a:ext>
            </a:extLst>
          </p:cNvPr>
          <p:cNvSpPr/>
          <p:nvPr/>
        </p:nvSpPr>
        <p:spPr>
          <a:xfrm rot="5400000">
            <a:off x="4975477" y="1642306"/>
            <a:ext cx="54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66" name="矩形 165">
            <a:extLst>
              <a:ext uri="{FF2B5EF4-FFF2-40B4-BE49-F238E27FC236}">
                <a16:creationId xmlns:a16="http://schemas.microsoft.com/office/drawing/2014/main" id="{192599C6-8146-47E0-8EFD-6AED1A2023BE}"/>
              </a:ext>
            </a:extLst>
          </p:cNvPr>
          <p:cNvSpPr/>
          <p:nvPr/>
        </p:nvSpPr>
        <p:spPr>
          <a:xfrm rot="5400000">
            <a:off x="6061227" y="1656986"/>
            <a:ext cx="54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id="{C1CD7AC4-1A69-4103-A30B-23EE0E50B5CD}"/>
              </a:ext>
            </a:extLst>
          </p:cNvPr>
          <p:cNvSpPr/>
          <p:nvPr/>
        </p:nvSpPr>
        <p:spPr>
          <a:xfrm rot="5400000">
            <a:off x="7146977" y="1635921"/>
            <a:ext cx="54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68" name="矩形 167">
            <a:extLst>
              <a:ext uri="{FF2B5EF4-FFF2-40B4-BE49-F238E27FC236}">
                <a16:creationId xmlns:a16="http://schemas.microsoft.com/office/drawing/2014/main" id="{A13F7ECC-7E35-4E1A-B98C-EF73F4506679}"/>
              </a:ext>
            </a:extLst>
          </p:cNvPr>
          <p:cNvSpPr/>
          <p:nvPr/>
        </p:nvSpPr>
        <p:spPr>
          <a:xfrm rot="5400000">
            <a:off x="8232727" y="1642306"/>
            <a:ext cx="54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25E75770-5FB6-41B1-B743-FE61D3F1B793}"/>
              </a:ext>
            </a:extLst>
          </p:cNvPr>
          <p:cNvSpPr/>
          <p:nvPr/>
        </p:nvSpPr>
        <p:spPr>
          <a:xfrm rot="5400000">
            <a:off x="9318475" y="1648668"/>
            <a:ext cx="54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74" name="直線單箭頭接點 173">
            <a:extLst>
              <a:ext uri="{FF2B5EF4-FFF2-40B4-BE49-F238E27FC236}">
                <a16:creationId xmlns:a16="http://schemas.microsoft.com/office/drawing/2014/main" id="{20CF6D54-38A1-484A-820A-26D6F4562545}"/>
              </a:ext>
            </a:extLst>
          </p:cNvPr>
          <p:cNvCxnSpPr>
            <a:cxnSpLocks/>
          </p:cNvCxnSpPr>
          <p:nvPr/>
        </p:nvCxnSpPr>
        <p:spPr>
          <a:xfrm flipV="1">
            <a:off x="7414750" y="112320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單箭頭接點 174">
            <a:extLst>
              <a:ext uri="{FF2B5EF4-FFF2-40B4-BE49-F238E27FC236}">
                <a16:creationId xmlns:a16="http://schemas.microsoft.com/office/drawing/2014/main" id="{50D4B13A-8651-42B9-AB05-27AB71235A67}"/>
              </a:ext>
            </a:extLst>
          </p:cNvPr>
          <p:cNvCxnSpPr>
            <a:cxnSpLocks/>
          </p:cNvCxnSpPr>
          <p:nvPr/>
        </p:nvCxnSpPr>
        <p:spPr>
          <a:xfrm flipV="1">
            <a:off x="8520639" y="112320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單箭頭接點 175">
            <a:extLst>
              <a:ext uri="{FF2B5EF4-FFF2-40B4-BE49-F238E27FC236}">
                <a16:creationId xmlns:a16="http://schemas.microsoft.com/office/drawing/2014/main" id="{13E175AE-D49C-4831-913A-E336C8352CAA}"/>
              </a:ext>
            </a:extLst>
          </p:cNvPr>
          <p:cNvCxnSpPr>
            <a:cxnSpLocks/>
          </p:cNvCxnSpPr>
          <p:nvPr/>
        </p:nvCxnSpPr>
        <p:spPr>
          <a:xfrm flipV="1">
            <a:off x="9592894" y="112320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單箭頭接點 176">
            <a:extLst>
              <a:ext uri="{FF2B5EF4-FFF2-40B4-BE49-F238E27FC236}">
                <a16:creationId xmlns:a16="http://schemas.microsoft.com/office/drawing/2014/main" id="{5FBCD0EE-40F8-489C-B71D-90B92DD01444}"/>
              </a:ext>
            </a:extLst>
          </p:cNvPr>
          <p:cNvCxnSpPr>
            <a:cxnSpLocks/>
          </p:cNvCxnSpPr>
          <p:nvPr/>
        </p:nvCxnSpPr>
        <p:spPr>
          <a:xfrm flipV="1">
            <a:off x="8524812" y="36921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單箭頭接點 177">
            <a:extLst>
              <a:ext uri="{FF2B5EF4-FFF2-40B4-BE49-F238E27FC236}">
                <a16:creationId xmlns:a16="http://schemas.microsoft.com/office/drawing/2014/main" id="{F6CB8068-4107-4112-BEBB-EF2FB6822366}"/>
              </a:ext>
            </a:extLst>
          </p:cNvPr>
          <p:cNvCxnSpPr>
            <a:cxnSpLocks/>
          </p:cNvCxnSpPr>
          <p:nvPr/>
        </p:nvCxnSpPr>
        <p:spPr>
          <a:xfrm flipV="1">
            <a:off x="9597067" y="36921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文字方塊 178">
            <a:extLst>
              <a:ext uri="{FF2B5EF4-FFF2-40B4-BE49-F238E27FC236}">
                <a16:creationId xmlns:a16="http://schemas.microsoft.com/office/drawing/2014/main" id="{E63B2F99-5109-4123-9743-C38CD292B2C6}"/>
              </a:ext>
            </a:extLst>
          </p:cNvPr>
          <p:cNvSpPr txBox="1"/>
          <p:nvPr/>
        </p:nvSpPr>
        <p:spPr>
          <a:xfrm>
            <a:off x="7856547" y="-20633"/>
            <a:ext cx="13281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start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80" name="文字方塊 179">
            <a:extLst>
              <a:ext uri="{FF2B5EF4-FFF2-40B4-BE49-F238E27FC236}">
                <a16:creationId xmlns:a16="http://schemas.microsoft.com/office/drawing/2014/main" id="{C9AE1ECE-2884-47E9-8244-262E7AEC6D2A}"/>
              </a:ext>
            </a:extLst>
          </p:cNvPr>
          <p:cNvSpPr txBox="1"/>
          <p:nvPr/>
        </p:nvSpPr>
        <p:spPr>
          <a:xfrm>
            <a:off x="8910700" y="-45096"/>
            <a:ext cx="13281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end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81" name="矩形: 圓角 180">
            <a:extLst>
              <a:ext uri="{FF2B5EF4-FFF2-40B4-BE49-F238E27FC236}">
                <a16:creationId xmlns:a16="http://schemas.microsoft.com/office/drawing/2014/main" id="{88ACE3C3-E006-4A21-9681-C28B33D86F2D}"/>
              </a:ext>
            </a:extLst>
          </p:cNvPr>
          <p:cNvSpPr/>
          <p:nvPr/>
        </p:nvSpPr>
        <p:spPr>
          <a:xfrm>
            <a:off x="7097926" y="590215"/>
            <a:ext cx="2875482" cy="52322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Find Ans Span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82" name="文字方塊 181">
            <a:extLst>
              <a:ext uri="{FF2B5EF4-FFF2-40B4-BE49-F238E27FC236}">
                <a16:creationId xmlns:a16="http://schemas.microsoft.com/office/drawing/2014/main" id="{0A0E1BB5-D230-49D6-B0C8-F6A56BFD3BD8}"/>
              </a:ext>
            </a:extLst>
          </p:cNvPr>
          <p:cNvSpPr txBox="1"/>
          <p:nvPr/>
        </p:nvSpPr>
        <p:spPr>
          <a:xfrm>
            <a:off x="4078167" y="241186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BERT (</a:t>
            </a:r>
            <a:r>
              <a:rPr lang="en-US" altLang="zh-TW" sz="2800" b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pre-trained on text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)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文字方塊 182">
                <a:extLst>
                  <a:ext uri="{FF2B5EF4-FFF2-40B4-BE49-F238E27FC236}">
                    <a16:creationId xmlns:a16="http://schemas.microsoft.com/office/drawing/2014/main" id="{4F938696-9C23-4DA9-BBBB-33C5B6F42A04}"/>
                  </a:ext>
                </a:extLst>
              </p:cNvPr>
              <p:cNvSpPr txBox="1"/>
              <p:nvPr/>
            </p:nvSpPr>
            <p:spPr>
              <a:xfrm>
                <a:off x="1962567" y="394706"/>
                <a:ext cx="4581782" cy="830997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No pre-train: </a:t>
                </a:r>
                <a:r>
                  <a:rPr lang="en-US" altLang="zh-TW" sz="2400" b="1" dirty="0"/>
                  <a:t>6.12</a:t>
                </a:r>
                <a:r>
                  <a:rPr lang="en-US" altLang="zh-TW" sz="2400" dirty="0"/>
                  <a:t> F1 score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TW" sz="2400" dirty="0"/>
                  <a:t> </a:t>
                </a:r>
              </a:p>
              <a:p>
                <a:r>
                  <a:rPr lang="en-US" altLang="zh-TW" sz="2400" dirty="0"/>
                  <a:t>Pre-training on text: </a:t>
                </a:r>
                <a:r>
                  <a:rPr lang="en-US" altLang="zh-TW" sz="2400" b="1" dirty="0"/>
                  <a:t>54.22</a:t>
                </a:r>
                <a:r>
                  <a:rPr lang="en-US" altLang="zh-TW" sz="2400" dirty="0"/>
                  <a:t> F1 score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83" name="文字方塊 182">
                <a:extLst>
                  <a:ext uri="{FF2B5EF4-FFF2-40B4-BE49-F238E27FC236}">
                    <a16:creationId xmlns:a16="http://schemas.microsoft.com/office/drawing/2014/main" id="{4F938696-9C23-4DA9-BBBB-33C5B6F42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567" y="394706"/>
                <a:ext cx="458178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77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9" grpId="0"/>
      <p:bldP spid="180" grpId="0"/>
      <p:bldP spid="181" grpId="0" animBg="1"/>
      <p:bldP spid="182" grpId="0"/>
      <p:bldP spid="18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1019D3-BE33-44D1-8CA4-9BB41057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Speech Question Answering 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09186EC-7C1B-4D6F-87D4-64E7AEF3A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308" y="1802040"/>
            <a:ext cx="6542428" cy="464445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0E25D64-9126-4FE7-89DB-9C7C0027A71D}"/>
              </a:ext>
            </a:extLst>
          </p:cNvPr>
          <p:cNvSpPr txBox="1"/>
          <p:nvPr/>
        </p:nvSpPr>
        <p:spPr>
          <a:xfrm>
            <a:off x="7240774" y="4585932"/>
            <a:ext cx="2014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Speech Recognition + Text-based QA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31CBA1D-36BC-41D2-B418-CDE790ADC59E}"/>
              </a:ext>
            </a:extLst>
          </p:cNvPr>
          <p:cNvSpPr txBox="1"/>
          <p:nvPr/>
        </p:nvSpPr>
        <p:spPr>
          <a:xfrm>
            <a:off x="10433426" y="3818175"/>
            <a:ext cx="2014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Speech QA</a:t>
            </a:r>
          </a:p>
          <a:p>
            <a:r>
              <a:rPr lang="en-US" altLang="zh-TW" dirty="0"/>
              <a:t>without Speech Recognition </a:t>
            </a:r>
            <a:endParaRPr lang="zh-TW" altLang="en-US" dirty="0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7420615F-1F8C-4748-80FD-64EFF35198CB}"/>
              </a:ext>
            </a:extLst>
          </p:cNvPr>
          <p:cNvCxnSpPr/>
          <p:nvPr/>
        </p:nvCxnSpPr>
        <p:spPr>
          <a:xfrm flipV="1">
            <a:off x="8418646" y="4077867"/>
            <a:ext cx="635431" cy="5080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F1FD675A-6174-4C37-9889-4F653F61FC06}"/>
              </a:ext>
            </a:extLst>
          </p:cNvPr>
          <p:cNvCxnSpPr>
            <a:cxnSpLocks/>
          </p:cNvCxnSpPr>
          <p:nvPr/>
        </p:nvCxnSpPr>
        <p:spPr>
          <a:xfrm flipH="1" flipV="1">
            <a:off x="9844133" y="3429000"/>
            <a:ext cx="557403" cy="553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6ADC183A-460E-9CB6-D2CA-D74050E90F28}"/>
              </a:ext>
            </a:extLst>
          </p:cNvPr>
          <p:cNvSpPr txBox="1"/>
          <p:nvPr/>
        </p:nvSpPr>
        <p:spPr>
          <a:xfrm>
            <a:off x="7158420" y="476477"/>
            <a:ext cx="419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>
              <a:defRPr/>
            </a:pP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This work is done by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inherit"/>
                <a:ea typeface="新細明體" panose="02020500000000000000" pitchFamily="18" charset="-120"/>
              </a:rPr>
              <a:t>林冠廷</a:t>
            </a:r>
            <a:endParaRPr lang="zh-TW" altLang="en-US" dirty="0">
              <a:solidFill>
                <a:srgbClr val="000000"/>
              </a:solidFill>
              <a:latin typeface="Helvetica Neue"/>
              <a:ea typeface="新細明體" panose="02020500000000000000" pitchFamily="18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DB3EA39-D240-A2AA-5AEB-DC9E32673160}"/>
              </a:ext>
            </a:extLst>
          </p:cNvPr>
          <p:cNvSpPr txBox="1"/>
          <p:nvPr/>
        </p:nvSpPr>
        <p:spPr>
          <a:xfrm>
            <a:off x="8101840" y="156875"/>
            <a:ext cx="3389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https://arxiv.org/abs/2203.04911</a:t>
            </a:r>
            <a:endParaRPr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9EC8122-5B2E-77A1-9E63-A803D293B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8" y="2660726"/>
            <a:ext cx="5268060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2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139D6-4038-4B79-B007-4B67D0230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 </a:t>
            </a:r>
            <a:endParaRPr lang="zh-TW" altLang="en-US" dirty="0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F714656E-9FE6-4993-A336-631E70EB5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775411"/>
              </p:ext>
            </p:extLst>
          </p:nvPr>
        </p:nvGraphicFramePr>
        <p:xfrm>
          <a:off x="2152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矩形: 圓角 2">
            <a:extLst>
              <a:ext uri="{FF2B5EF4-FFF2-40B4-BE49-F238E27FC236}">
                <a16:creationId xmlns:a16="http://schemas.microsoft.com/office/drawing/2014/main" id="{FECE9250-7222-4E3A-BCD1-C9E3D27D3CB5}"/>
              </a:ext>
            </a:extLst>
          </p:cNvPr>
          <p:cNvSpPr/>
          <p:nvPr/>
        </p:nvSpPr>
        <p:spPr>
          <a:xfrm>
            <a:off x="2152650" y="5159711"/>
            <a:ext cx="7886700" cy="10172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071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ãBERT pngãçåçæå°çµæ">
            <a:extLst>
              <a:ext uri="{FF2B5EF4-FFF2-40B4-BE49-F238E27FC236}">
                <a16:creationId xmlns:a16="http://schemas.microsoft.com/office/drawing/2014/main" id="{DD1B7900-9E93-44BF-A471-B75C7730C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70" y="2482382"/>
            <a:ext cx="2175953" cy="362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B02FC48-E03C-4D83-81D3-AEAD3EFB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Zero-shot Reading Comprehension</a:t>
            </a:r>
            <a:endParaRPr lang="zh-TW" altLang="en-US" sz="40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210BA8A-E018-4406-A62A-97629E1948E0}"/>
              </a:ext>
            </a:extLst>
          </p:cNvPr>
          <p:cNvSpPr txBox="1"/>
          <p:nvPr/>
        </p:nvSpPr>
        <p:spPr>
          <a:xfrm>
            <a:off x="2542488" y="1658726"/>
            <a:ext cx="7628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Training on the sentences of 104 languages 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1" name="箭號: 向下 10">
            <a:extLst>
              <a:ext uri="{FF2B5EF4-FFF2-40B4-BE49-F238E27FC236}">
                <a16:creationId xmlns:a16="http://schemas.microsoft.com/office/drawing/2014/main" id="{09F8163F-2123-4FEF-9A7E-0676228D93F6}"/>
              </a:ext>
            </a:extLst>
          </p:cNvPr>
          <p:cNvSpPr/>
          <p:nvPr/>
        </p:nvSpPr>
        <p:spPr>
          <a:xfrm>
            <a:off x="5867197" y="2171623"/>
            <a:ext cx="754785" cy="39987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9" name="箭號: 向下 38">
            <a:extLst>
              <a:ext uri="{FF2B5EF4-FFF2-40B4-BE49-F238E27FC236}">
                <a16:creationId xmlns:a16="http://schemas.microsoft.com/office/drawing/2014/main" id="{0F06FB74-F371-4156-B4BF-20E77FD8CADD}"/>
              </a:ext>
            </a:extLst>
          </p:cNvPr>
          <p:cNvSpPr/>
          <p:nvPr/>
        </p:nvSpPr>
        <p:spPr>
          <a:xfrm rot="16200000">
            <a:off x="5054113" y="4022597"/>
            <a:ext cx="754785" cy="39987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0" name="箭號: 向下 39">
            <a:extLst>
              <a:ext uri="{FF2B5EF4-FFF2-40B4-BE49-F238E27FC236}">
                <a16:creationId xmlns:a16="http://schemas.microsoft.com/office/drawing/2014/main" id="{F1E81574-025D-496E-8440-E591D2B6233D}"/>
              </a:ext>
            </a:extLst>
          </p:cNvPr>
          <p:cNvSpPr/>
          <p:nvPr/>
        </p:nvSpPr>
        <p:spPr>
          <a:xfrm rot="16200000">
            <a:off x="6918781" y="4079376"/>
            <a:ext cx="754785" cy="39987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A798CD4-E695-49AD-9078-F7AADEE094B1}"/>
              </a:ext>
            </a:extLst>
          </p:cNvPr>
          <p:cNvSpPr/>
          <p:nvPr/>
        </p:nvSpPr>
        <p:spPr>
          <a:xfrm>
            <a:off x="5490707" y="6058466"/>
            <a:ext cx="1856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800" b="1" u="sng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Multi-BERT</a:t>
            </a:r>
            <a:endParaRPr lang="zh-TW" altLang="en-US" sz="2800" b="1" u="sng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2" name="矩形: 摺角紙張 11">
            <a:extLst>
              <a:ext uri="{FF2B5EF4-FFF2-40B4-BE49-F238E27FC236}">
                <a16:creationId xmlns:a16="http://schemas.microsoft.com/office/drawing/2014/main" id="{36D096D9-A069-4F5B-A44C-57C712D7CF96}"/>
              </a:ext>
            </a:extLst>
          </p:cNvPr>
          <p:cNvSpPr/>
          <p:nvPr/>
        </p:nvSpPr>
        <p:spPr>
          <a:xfrm>
            <a:off x="2264667" y="2484571"/>
            <a:ext cx="1190846" cy="1297172"/>
          </a:xfrm>
          <a:prstGeom prst="foldedCorner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Doc1</a:t>
            </a:r>
          </a:p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Query1</a:t>
            </a:r>
          </a:p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Ans1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1" name="矩形: 摺角紙張 80">
            <a:extLst>
              <a:ext uri="{FF2B5EF4-FFF2-40B4-BE49-F238E27FC236}">
                <a16:creationId xmlns:a16="http://schemas.microsoft.com/office/drawing/2014/main" id="{0202A0FB-BF36-4868-AC40-5A576043E3E0}"/>
              </a:ext>
            </a:extLst>
          </p:cNvPr>
          <p:cNvSpPr/>
          <p:nvPr/>
        </p:nvSpPr>
        <p:spPr>
          <a:xfrm>
            <a:off x="3746137" y="2475753"/>
            <a:ext cx="1190846" cy="1297172"/>
          </a:xfrm>
          <a:prstGeom prst="foldedCorner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Doc2</a:t>
            </a:r>
          </a:p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Query2</a:t>
            </a:r>
          </a:p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Ans2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2" name="矩形: 摺角紙張 81">
            <a:extLst>
              <a:ext uri="{FF2B5EF4-FFF2-40B4-BE49-F238E27FC236}">
                <a16:creationId xmlns:a16="http://schemas.microsoft.com/office/drawing/2014/main" id="{F31360BB-55DC-41EE-B904-4BAA272D3629}"/>
              </a:ext>
            </a:extLst>
          </p:cNvPr>
          <p:cNvSpPr/>
          <p:nvPr/>
        </p:nvSpPr>
        <p:spPr>
          <a:xfrm>
            <a:off x="3062128" y="3299304"/>
            <a:ext cx="1190846" cy="1297172"/>
          </a:xfrm>
          <a:prstGeom prst="foldedCorner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Doc3</a:t>
            </a:r>
          </a:p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Query3</a:t>
            </a:r>
          </a:p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Ans3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3" name="矩形: 摺角紙張 82">
            <a:extLst>
              <a:ext uri="{FF2B5EF4-FFF2-40B4-BE49-F238E27FC236}">
                <a16:creationId xmlns:a16="http://schemas.microsoft.com/office/drawing/2014/main" id="{5B821C8F-B23A-4C78-8CC8-B5449D64804D}"/>
              </a:ext>
            </a:extLst>
          </p:cNvPr>
          <p:cNvSpPr/>
          <p:nvPr/>
        </p:nvSpPr>
        <p:spPr>
          <a:xfrm>
            <a:off x="2264667" y="4165800"/>
            <a:ext cx="1190846" cy="1297172"/>
          </a:xfrm>
          <a:prstGeom prst="foldedCorner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Doc4</a:t>
            </a:r>
          </a:p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Query4</a:t>
            </a:r>
          </a:p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Ans4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4" name="矩形: 摺角紙張 83">
            <a:extLst>
              <a:ext uri="{FF2B5EF4-FFF2-40B4-BE49-F238E27FC236}">
                <a16:creationId xmlns:a16="http://schemas.microsoft.com/office/drawing/2014/main" id="{2FB9725A-EC09-40C8-8E74-9872683AABB5}"/>
              </a:ext>
            </a:extLst>
          </p:cNvPr>
          <p:cNvSpPr/>
          <p:nvPr/>
        </p:nvSpPr>
        <p:spPr>
          <a:xfrm>
            <a:off x="3766772" y="4165800"/>
            <a:ext cx="1190846" cy="1297172"/>
          </a:xfrm>
          <a:prstGeom prst="foldedCorner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Doc5</a:t>
            </a:r>
          </a:p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Query5</a:t>
            </a:r>
          </a:p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Ans5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5" name="矩形: 摺角紙張 84">
            <a:extLst>
              <a:ext uri="{FF2B5EF4-FFF2-40B4-BE49-F238E27FC236}">
                <a16:creationId xmlns:a16="http://schemas.microsoft.com/office/drawing/2014/main" id="{33C55BAF-A685-4988-9191-6797B30D3379}"/>
              </a:ext>
            </a:extLst>
          </p:cNvPr>
          <p:cNvSpPr/>
          <p:nvPr/>
        </p:nvSpPr>
        <p:spPr>
          <a:xfrm>
            <a:off x="7708349" y="2552867"/>
            <a:ext cx="1190846" cy="1297172"/>
          </a:xfrm>
          <a:prstGeom prst="foldedCorne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Doc1</a:t>
            </a:r>
          </a:p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Query1</a:t>
            </a:r>
          </a:p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?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7" name="矩形: 摺角紙張 86">
            <a:extLst>
              <a:ext uri="{FF2B5EF4-FFF2-40B4-BE49-F238E27FC236}">
                <a16:creationId xmlns:a16="http://schemas.microsoft.com/office/drawing/2014/main" id="{FD60420E-9D58-4433-83B7-50E877C78203}"/>
              </a:ext>
            </a:extLst>
          </p:cNvPr>
          <p:cNvSpPr/>
          <p:nvPr/>
        </p:nvSpPr>
        <p:spPr>
          <a:xfrm>
            <a:off x="8505810" y="3367600"/>
            <a:ext cx="1190846" cy="1297172"/>
          </a:xfrm>
          <a:prstGeom prst="foldedCorne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Doc3</a:t>
            </a:r>
          </a:p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Query3</a:t>
            </a:r>
          </a:p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?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8" name="矩形: 摺角紙張 87">
            <a:extLst>
              <a:ext uri="{FF2B5EF4-FFF2-40B4-BE49-F238E27FC236}">
                <a16:creationId xmlns:a16="http://schemas.microsoft.com/office/drawing/2014/main" id="{66170D0D-4AFC-4E6A-A831-CBF6CF407A85}"/>
              </a:ext>
            </a:extLst>
          </p:cNvPr>
          <p:cNvSpPr/>
          <p:nvPr/>
        </p:nvSpPr>
        <p:spPr>
          <a:xfrm>
            <a:off x="7708349" y="4234096"/>
            <a:ext cx="1190846" cy="1297172"/>
          </a:xfrm>
          <a:prstGeom prst="foldedCorne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Doc2</a:t>
            </a:r>
          </a:p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Query2</a:t>
            </a:r>
          </a:p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?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6A3C6CE-EAE0-44BB-BD72-E1132D60AB8E}"/>
              </a:ext>
            </a:extLst>
          </p:cNvPr>
          <p:cNvSpPr txBox="1"/>
          <p:nvPr/>
        </p:nvSpPr>
        <p:spPr>
          <a:xfrm>
            <a:off x="2094117" y="5533335"/>
            <a:ext cx="31374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Train on </a:t>
            </a:r>
            <a:r>
              <a:rPr lang="en-US" altLang="zh-TW" sz="2800" dirty="0">
                <a:solidFill>
                  <a:srgbClr val="0070C0"/>
                </a:solidFill>
                <a:latin typeface="Calibri" panose="020F0502020204030204"/>
                <a:ea typeface="新細明體" panose="02020500000000000000" pitchFamily="18" charset="-120"/>
              </a:rPr>
              <a:t>English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QA training examples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411442E9-D322-4C22-943B-FC210EA79D41}"/>
              </a:ext>
            </a:extLst>
          </p:cNvPr>
          <p:cNvSpPr txBox="1"/>
          <p:nvPr/>
        </p:nvSpPr>
        <p:spPr>
          <a:xfrm>
            <a:off x="7496109" y="5588817"/>
            <a:ext cx="245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Test on </a:t>
            </a:r>
            <a:r>
              <a:rPr lang="en-US" altLang="zh-TW" sz="2800" dirty="0">
                <a:solidFill>
                  <a:srgbClr val="00B050"/>
                </a:solidFill>
                <a:latin typeface="Calibri" panose="020F0502020204030204"/>
                <a:ea typeface="新細明體" panose="02020500000000000000" pitchFamily="18" charset="-120"/>
              </a:rPr>
              <a:t>Chinese</a:t>
            </a:r>
          </a:p>
          <a:p>
            <a:pPr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QA test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882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12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7" grpId="0" animBg="1"/>
      <p:bldP spid="88" grpId="0" animBg="1"/>
      <p:bldP spid="13" grpId="0"/>
      <p:bldP spid="9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F20D09-CD69-4817-93EE-5FF54FAA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Pre-training on Artificial Data</a:t>
            </a:r>
            <a:endParaRPr lang="zh-TW" altLang="en-US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5FFB79B1-07F1-41C9-B3CA-FD639C3BF12C}"/>
              </a:ext>
            </a:extLst>
          </p:cNvPr>
          <p:cNvSpPr/>
          <p:nvPr/>
        </p:nvSpPr>
        <p:spPr>
          <a:xfrm>
            <a:off x="2622189" y="3293807"/>
            <a:ext cx="2817247" cy="99646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Token generation by rules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B5E01793-F0AD-46AE-8BBD-23981EF2FC2C}"/>
              </a:ext>
            </a:extLst>
          </p:cNvPr>
          <p:cNvSpPr/>
          <p:nvPr/>
        </p:nvSpPr>
        <p:spPr>
          <a:xfrm>
            <a:off x="5542141" y="3604227"/>
            <a:ext cx="1208931" cy="3578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9" name="矩形: 圓角 3">
            <a:extLst>
              <a:ext uri="{FF2B5EF4-FFF2-40B4-BE49-F238E27FC236}">
                <a16:creationId xmlns:a16="http://schemas.microsoft.com/office/drawing/2014/main" id="{B10F0383-92AF-4CCF-9066-22D0C5F23AF2}"/>
              </a:ext>
            </a:extLst>
          </p:cNvPr>
          <p:cNvSpPr/>
          <p:nvPr/>
        </p:nvSpPr>
        <p:spPr>
          <a:xfrm>
            <a:off x="7911824" y="5386199"/>
            <a:ext cx="1750327" cy="1002412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BERT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5C91BB74-DDD3-4E37-98BA-E2477A1F82C2}"/>
              </a:ext>
            </a:extLst>
          </p:cNvPr>
          <p:cNvSpPr/>
          <p:nvPr/>
        </p:nvSpPr>
        <p:spPr>
          <a:xfrm rot="5400000">
            <a:off x="8295911" y="4675264"/>
            <a:ext cx="807996" cy="39896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1" name="矩形: 圓角 3">
            <a:extLst>
              <a:ext uri="{FF2B5EF4-FFF2-40B4-BE49-F238E27FC236}">
                <a16:creationId xmlns:a16="http://schemas.microsoft.com/office/drawing/2014/main" id="{115AE932-894D-4172-BB9C-9D7CE2275F28}"/>
              </a:ext>
            </a:extLst>
          </p:cNvPr>
          <p:cNvSpPr/>
          <p:nvPr/>
        </p:nvSpPr>
        <p:spPr>
          <a:xfrm>
            <a:off x="2672296" y="5386199"/>
            <a:ext cx="3011413" cy="100241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English downstream tasks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3" name="箭號: 向右 22">
            <a:extLst>
              <a:ext uri="{FF2B5EF4-FFF2-40B4-BE49-F238E27FC236}">
                <a16:creationId xmlns:a16="http://schemas.microsoft.com/office/drawing/2014/main" id="{00144017-23DC-4C45-80BF-83C49AC55E3A}"/>
              </a:ext>
            </a:extLst>
          </p:cNvPr>
          <p:cNvSpPr/>
          <p:nvPr/>
        </p:nvSpPr>
        <p:spPr>
          <a:xfrm flipH="1">
            <a:off x="5760214" y="5708501"/>
            <a:ext cx="2068483" cy="3578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8DADAB7-35F7-4FA0-9588-0C1E66B25C12}"/>
              </a:ext>
            </a:extLst>
          </p:cNvPr>
          <p:cNvSpPr txBox="1"/>
          <p:nvPr/>
        </p:nvSpPr>
        <p:spPr>
          <a:xfrm>
            <a:off x="6755270" y="4538724"/>
            <a:ext cx="181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Pre-train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EF201EF-083D-46F7-8102-09BF67F25C16}"/>
              </a:ext>
            </a:extLst>
          </p:cNvPr>
          <p:cNvSpPr txBox="1"/>
          <p:nvPr/>
        </p:nvSpPr>
        <p:spPr>
          <a:xfrm>
            <a:off x="5953072" y="5953745"/>
            <a:ext cx="181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Fine-tune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0" name="箭號: 向右 29">
            <a:extLst>
              <a:ext uri="{FF2B5EF4-FFF2-40B4-BE49-F238E27FC236}">
                <a16:creationId xmlns:a16="http://schemas.microsoft.com/office/drawing/2014/main" id="{9933E5F3-DDF7-4514-8031-455C54D17419}"/>
              </a:ext>
            </a:extLst>
          </p:cNvPr>
          <p:cNvSpPr/>
          <p:nvPr/>
        </p:nvSpPr>
        <p:spPr>
          <a:xfrm rot="5400000">
            <a:off x="3760811" y="2773866"/>
            <a:ext cx="540000" cy="3578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B718F79D-7B9C-41FC-ADB2-0054C86414A1}"/>
              </a:ext>
            </a:extLst>
          </p:cNvPr>
          <p:cNvSpPr/>
          <p:nvPr/>
        </p:nvSpPr>
        <p:spPr>
          <a:xfrm>
            <a:off x="2622189" y="1646281"/>
            <a:ext cx="7138113" cy="9705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By defining different rules, we know what are the key factors for the success of pre-training.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6D934824-4FE3-4E80-9292-569D9072F429}"/>
              </a:ext>
            </a:extLst>
          </p:cNvPr>
          <p:cNvSpPr/>
          <p:nvPr/>
        </p:nvSpPr>
        <p:spPr>
          <a:xfrm>
            <a:off x="6818124" y="3154613"/>
            <a:ext cx="4079725" cy="120867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893C087F-20C4-6F87-30B0-4A5B7F63A01B}"/>
              </a:ext>
            </a:extLst>
          </p:cNvPr>
          <p:cNvGrpSpPr/>
          <p:nvPr/>
        </p:nvGrpSpPr>
        <p:grpSpPr>
          <a:xfrm>
            <a:off x="6984356" y="3282375"/>
            <a:ext cx="3092103" cy="364906"/>
            <a:chOff x="498377" y="4716850"/>
            <a:chExt cx="3092103" cy="364906"/>
          </a:xfrm>
        </p:grpSpPr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C66AAF33-5C32-7503-079D-45E19C8EC60E}"/>
                </a:ext>
              </a:extLst>
            </p:cNvPr>
            <p:cNvSpPr/>
            <p:nvPr/>
          </p:nvSpPr>
          <p:spPr>
            <a:xfrm>
              <a:off x="498377" y="4716850"/>
              <a:ext cx="357808" cy="35780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27" name="橢圓 26">
              <a:extLst>
                <a:ext uri="{FF2B5EF4-FFF2-40B4-BE49-F238E27FC236}">
                  <a16:creationId xmlns:a16="http://schemas.microsoft.com/office/drawing/2014/main" id="{2C1455CD-A3BF-DBA8-4484-80E7A3B26E95}"/>
                </a:ext>
              </a:extLst>
            </p:cNvPr>
            <p:cNvSpPr/>
            <p:nvPr/>
          </p:nvSpPr>
          <p:spPr>
            <a:xfrm>
              <a:off x="1061594" y="4716850"/>
              <a:ext cx="357808" cy="35780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77AECF09-956B-9E75-BBE7-078CE1C1E234}"/>
                </a:ext>
              </a:extLst>
            </p:cNvPr>
            <p:cNvSpPr/>
            <p:nvPr/>
          </p:nvSpPr>
          <p:spPr>
            <a:xfrm>
              <a:off x="1611393" y="4716850"/>
              <a:ext cx="357808" cy="35780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13C10BB1-094F-E5A7-FDE3-7E44529A9D35}"/>
                </a:ext>
              </a:extLst>
            </p:cNvPr>
            <p:cNvSpPr/>
            <p:nvPr/>
          </p:nvSpPr>
          <p:spPr>
            <a:xfrm>
              <a:off x="2161192" y="4716850"/>
              <a:ext cx="357808" cy="35780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33" name="橢圓 32">
              <a:extLst>
                <a:ext uri="{FF2B5EF4-FFF2-40B4-BE49-F238E27FC236}">
                  <a16:creationId xmlns:a16="http://schemas.microsoft.com/office/drawing/2014/main" id="{AE8D520E-58F5-DBF8-1AFD-23EB14F8C746}"/>
                </a:ext>
              </a:extLst>
            </p:cNvPr>
            <p:cNvSpPr/>
            <p:nvPr/>
          </p:nvSpPr>
          <p:spPr>
            <a:xfrm>
              <a:off x="2710991" y="4716850"/>
              <a:ext cx="357808" cy="35780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7</a:t>
              </a:r>
              <a:endParaRPr lang="zh-TW" altLang="en-US" dirty="0"/>
            </a:p>
          </p:txBody>
        </p:sp>
        <p:sp>
          <p:nvSpPr>
            <p:cNvPr id="35" name="橢圓 34">
              <a:extLst>
                <a:ext uri="{FF2B5EF4-FFF2-40B4-BE49-F238E27FC236}">
                  <a16:creationId xmlns:a16="http://schemas.microsoft.com/office/drawing/2014/main" id="{767A4D15-FC5E-CDC6-DB39-1191864B8276}"/>
                </a:ext>
              </a:extLst>
            </p:cNvPr>
            <p:cNvSpPr/>
            <p:nvPr/>
          </p:nvSpPr>
          <p:spPr>
            <a:xfrm>
              <a:off x="3232672" y="4723948"/>
              <a:ext cx="357808" cy="35780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7</a:t>
              </a:r>
              <a:endParaRPr lang="zh-TW" altLang="en-US" dirty="0"/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6FF23E1F-3CFA-3F43-0665-037F45730369}"/>
              </a:ext>
            </a:extLst>
          </p:cNvPr>
          <p:cNvGrpSpPr/>
          <p:nvPr/>
        </p:nvGrpSpPr>
        <p:grpSpPr>
          <a:xfrm>
            <a:off x="6984356" y="3796799"/>
            <a:ext cx="3092103" cy="364906"/>
            <a:chOff x="498377" y="4716850"/>
            <a:chExt cx="3092103" cy="364906"/>
          </a:xfrm>
        </p:grpSpPr>
        <p:sp>
          <p:nvSpPr>
            <p:cNvPr id="37" name="橢圓 36">
              <a:extLst>
                <a:ext uri="{FF2B5EF4-FFF2-40B4-BE49-F238E27FC236}">
                  <a16:creationId xmlns:a16="http://schemas.microsoft.com/office/drawing/2014/main" id="{0CE7E504-0757-6A52-EC97-C84F9D83C11C}"/>
                </a:ext>
              </a:extLst>
            </p:cNvPr>
            <p:cNvSpPr/>
            <p:nvPr/>
          </p:nvSpPr>
          <p:spPr>
            <a:xfrm>
              <a:off x="498377" y="4716850"/>
              <a:ext cx="357808" cy="35780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38" name="橢圓 37">
              <a:extLst>
                <a:ext uri="{FF2B5EF4-FFF2-40B4-BE49-F238E27FC236}">
                  <a16:creationId xmlns:a16="http://schemas.microsoft.com/office/drawing/2014/main" id="{A4D40B8F-754A-879A-3552-F09257994BD1}"/>
                </a:ext>
              </a:extLst>
            </p:cNvPr>
            <p:cNvSpPr/>
            <p:nvPr/>
          </p:nvSpPr>
          <p:spPr>
            <a:xfrm>
              <a:off x="1061594" y="4716850"/>
              <a:ext cx="357808" cy="35780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9</a:t>
              </a:r>
              <a:endParaRPr lang="zh-TW" altLang="en-US" dirty="0"/>
            </a:p>
          </p:txBody>
        </p:sp>
        <p:sp>
          <p:nvSpPr>
            <p:cNvPr id="39" name="橢圓 38">
              <a:extLst>
                <a:ext uri="{FF2B5EF4-FFF2-40B4-BE49-F238E27FC236}">
                  <a16:creationId xmlns:a16="http://schemas.microsoft.com/office/drawing/2014/main" id="{1D4D32C1-7B14-24D2-F816-A722E08CA739}"/>
                </a:ext>
              </a:extLst>
            </p:cNvPr>
            <p:cNvSpPr/>
            <p:nvPr/>
          </p:nvSpPr>
          <p:spPr>
            <a:xfrm>
              <a:off x="1611393" y="4716850"/>
              <a:ext cx="357808" cy="35780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9E8309E3-F0BC-FC2E-B3D9-F1541D02A4A8}"/>
                </a:ext>
              </a:extLst>
            </p:cNvPr>
            <p:cNvSpPr/>
            <p:nvPr/>
          </p:nvSpPr>
          <p:spPr>
            <a:xfrm>
              <a:off x="2161192" y="4716850"/>
              <a:ext cx="357808" cy="35780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6</a:t>
              </a:r>
              <a:endParaRPr lang="zh-TW" altLang="en-US" dirty="0"/>
            </a:p>
          </p:txBody>
        </p:sp>
        <p:sp>
          <p:nvSpPr>
            <p:cNvPr id="41" name="橢圓 40">
              <a:extLst>
                <a:ext uri="{FF2B5EF4-FFF2-40B4-BE49-F238E27FC236}">
                  <a16:creationId xmlns:a16="http://schemas.microsoft.com/office/drawing/2014/main" id="{6D24110D-2952-EA53-F79D-371120E90365}"/>
                </a:ext>
              </a:extLst>
            </p:cNvPr>
            <p:cNvSpPr/>
            <p:nvPr/>
          </p:nvSpPr>
          <p:spPr>
            <a:xfrm>
              <a:off x="2710991" y="4716850"/>
              <a:ext cx="357808" cy="35780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5</a:t>
              </a:r>
              <a:endParaRPr lang="zh-TW" altLang="en-US" dirty="0"/>
            </a:p>
          </p:txBody>
        </p:sp>
        <p:sp>
          <p:nvSpPr>
            <p:cNvPr id="42" name="橢圓 41">
              <a:extLst>
                <a:ext uri="{FF2B5EF4-FFF2-40B4-BE49-F238E27FC236}">
                  <a16:creationId xmlns:a16="http://schemas.microsoft.com/office/drawing/2014/main" id="{45F601F4-1758-A7CC-E911-51A6504CF2FC}"/>
                </a:ext>
              </a:extLst>
            </p:cNvPr>
            <p:cNvSpPr/>
            <p:nvPr/>
          </p:nvSpPr>
          <p:spPr>
            <a:xfrm>
              <a:off x="3232672" y="4723948"/>
              <a:ext cx="357808" cy="35780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01725FA7-CD4E-E4A8-2352-0D57E33E1410}"/>
              </a:ext>
            </a:extLst>
          </p:cNvPr>
          <p:cNvSpPr txBox="1"/>
          <p:nvPr/>
        </p:nvSpPr>
        <p:spPr>
          <a:xfrm>
            <a:off x="10115433" y="3134991"/>
            <a:ext cx="782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E6663BEF-4738-E664-8CDB-ECEB7038E725}"/>
              </a:ext>
            </a:extLst>
          </p:cNvPr>
          <p:cNvSpPr txBox="1"/>
          <p:nvPr/>
        </p:nvSpPr>
        <p:spPr>
          <a:xfrm>
            <a:off x="10115433" y="3677067"/>
            <a:ext cx="782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3212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CB06B8-55B6-6B57-9E77-B47CCB6E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78651E-0832-0B80-02D3-D8E957CC7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4134FB9-470F-E13A-7320-EC9FAA44F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0" y="1346287"/>
            <a:ext cx="11747799" cy="416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7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圖表 8">
            <a:extLst>
              <a:ext uri="{FF2B5EF4-FFF2-40B4-BE49-F238E27FC236}">
                <a16:creationId xmlns:a16="http://schemas.microsoft.com/office/drawing/2014/main" id="{0BFA7512-A46C-44A1-A351-523F03FF2E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541088"/>
              </p:ext>
            </p:extLst>
          </p:nvPr>
        </p:nvGraphicFramePr>
        <p:xfrm>
          <a:off x="2261966" y="2117450"/>
          <a:ext cx="3927022" cy="458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>
            <a:extLst>
              <a:ext uri="{FF2B5EF4-FFF2-40B4-BE49-F238E27FC236}">
                <a16:creationId xmlns:a16="http://schemas.microsoft.com/office/drawing/2014/main" id="{422A9F0A-C84D-427A-B0B9-ECADEA22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Pre-training on Artificial Data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149760F-A9EF-42AF-8AA6-7578B397B931}"/>
              </a:ext>
            </a:extLst>
          </p:cNvPr>
          <p:cNvSpPr txBox="1"/>
          <p:nvPr/>
        </p:nvSpPr>
        <p:spPr>
          <a:xfrm>
            <a:off x="2620504" y="1384855"/>
            <a:ext cx="3351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GLUE score improvement vs. train from scratch</a:t>
            </a:r>
            <a:endParaRPr lang="zh-TW" altLang="en-US" sz="2400" dirty="0"/>
          </a:p>
        </p:txBody>
      </p:sp>
      <p:sp>
        <p:nvSpPr>
          <p:cNvPr id="3" name="箭號: 向下 2">
            <a:extLst>
              <a:ext uri="{FF2B5EF4-FFF2-40B4-BE49-F238E27FC236}">
                <a16:creationId xmlns:a16="http://schemas.microsoft.com/office/drawing/2014/main" id="{DC741E31-8416-4480-A0BB-0DB3EFD5F95B}"/>
              </a:ext>
            </a:extLst>
          </p:cNvPr>
          <p:cNvSpPr/>
          <p:nvPr/>
        </p:nvSpPr>
        <p:spPr>
          <a:xfrm>
            <a:off x="2861628" y="2384952"/>
            <a:ext cx="371959" cy="34096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6479C15-DA2E-4162-88D3-2B17583F78EC}"/>
              </a:ext>
            </a:extLst>
          </p:cNvPr>
          <p:cNvSpPr txBox="1"/>
          <p:nvPr/>
        </p:nvSpPr>
        <p:spPr>
          <a:xfrm>
            <a:off x="6291952" y="381035"/>
            <a:ext cx="419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>
              <a:defRPr/>
            </a:pP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This work is done by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inherit"/>
                <a:ea typeface="新細明體" panose="02020500000000000000" pitchFamily="18" charset="-120"/>
              </a:rPr>
              <a:t>姜成翰</a:t>
            </a:r>
            <a:endParaRPr lang="zh-TW" altLang="en-US" dirty="0">
              <a:solidFill>
                <a:srgbClr val="000000"/>
              </a:solidFill>
              <a:latin typeface="Helvetica Neue"/>
              <a:ea typeface="新細明體" panose="02020500000000000000" pitchFamily="18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16FF025-C424-4902-A96B-51B9085E0837}"/>
              </a:ext>
            </a:extLst>
          </p:cNvPr>
          <p:cNvSpPr txBox="1"/>
          <p:nvPr/>
        </p:nvSpPr>
        <p:spPr>
          <a:xfrm>
            <a:off x="7235372" y="61433"/>
            <a:ext cx="3389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https://arxiv.org/abs/2109.03537</a:t>
            </a:r>
            <a:endParaRPr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801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圖表 10">
            <a:extLst>
              <a:ext uri="{FF2B5EF4-FFF2-40B4-BE49-F238E27FC236}">
                <a16:creationId xmlns:a16="http://schemas.microsoft.com/office/drawing/2014/main" id="{2750EC0D-09C8-38A8-96CC-943BAA658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836630"/>
              </p:ext>
            </p:extLst>
          </p:nvPr>
        </p:nvGraphicFramePr>
        <p:xfrm>
          <a:off x="2261966" y="2117450"/>
          <a:ext cx="3927022" cy="458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>
            <a:extLst>
              <a:ext uri="{FF2B5EF4-FFF2-40B4-BE49-F238E27FC236}">
                <a16:creationId xmlns:a16="http://schemas.microsoft.com/office/drawing/2014/main" id="{422A9F0A-C84D-427A-B0B9-ECADEA22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Pre-training on Artificial Data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149760F-A9EF-42AF-8AA6-7578B397B931}"/>
              </a:ext>
            </a:extLst>
          </p:cNvPr>
          <p:cNvSpPr txBox="1"/>
          <p:nvPr/>
        </p:nvSpPr>
        <p:spPr>
          <a:xfrm>
            <a:off x="2620504" y="1384855"/>
            <a:ext cx="3351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GLUE score improvement vs. train from scratch</a:t>
            </a:r>
            <a:endParaRPr lang="zh-TW" altLang="en-US" sz="2400" dirty="0"/>
          </a:p>
        </p:txBody>
      </p:sp>
      <p:sp>
        <p:nvSpPr>
          <p:cNvPr id="8" name="箭號: 向下 7">
            <a:extLst>
              <a:ext uri="{FF2B5EF4-FFF2-40B4-BE49-F238E27FC236}">
                <a16:creationId xmlns:a16="http://schemas.microsoft.com/office/drawing/2014/main" id="{AAA4811C-D934-4477-8B7B-EEFC0A55EA6C}"/>
              </a:ext>
            </a:extLst>
          </p:cNvPr>
          <p:cNvSpPr/>
          <p:nvPr/>
        </p:nvSpPr>
        <p:spPr>
          <a:xfrm>
            <a:off x="3373073" y="4756194"/>
            <a:ext cx="371959" cy="34096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E1E74A6-20D9-4870-8DDF-186679A75428}"/>
              </a:ext>
            </a:extLst>
          </p:cNvPr>
          <p:cNvSpPr txBox="1"/>
          <p:nvPr/>
        </p:nvSpPr>
        <p:spPr>
          <a:xfrm>
            <a:off x="6248598" y="2179024"/>
            <a:ext cx="42387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Pre-training on random generated words yields the  same performance as training from scratch.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1A2296D-A21C-4D0D-ADAC-01B1ECF33669}"/>
              </a:ext>
            </a:extLst>
          </p:cNvPr>
          <p:cNvSpPr txBox="1"/>
          <p:nvPr/>
        </p:nvSpPr>
        <p:spPr>
          <a:xfrm>
            <a:off x="6248598" y="3934860"/>
            <a:ext cx="4238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Data plays the role.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3A19CDA-4E9A-40B8-B075-E1A7AD239299}"/>
              </a:ext>
            </a:extLst>
          </p:cNvPr>
          <p:cNvSpPr txBox="1"/>
          <p:nvPr/>
        </p:nvSpPr>
        <p:spPr>
          <a:xfrm>
            <a:off x="6291952" y="381035"/>
            <a:ext cx="419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>
              <a:defRPr/>
            </a:pP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This work is done by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inherit"/>
                <a:ea typeface="新細明體" panose="02020500000000000000" pitchFamily="18" charset="-120"/>
              </a:rPr>
              <a:t>姜成翰</a:t>
            </a:r>
            <a:endParaRPr lang="zh-TW" altLang="en-US" dirty="0">
              <a:solidFill>
                <a:srgbClr val="000000"/>
              </a:solidFill>
              <a:latin typeface="Helvetica Neue"/>
              <a:ea typeface="新細明體" panose="02020500000000000000" pitchFamily="18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788F083-14C0-485B-B3E9-D3F238F002FA}"/>
              </a:ext>
            </a:extLst>
          </p:cNvPr>
          <p:cNvSpPr txBox="1"/>
          <p:nvPr/>
        </p:nvSpPr>
        <p:spPr>
          <a:xfrm>
            <a:off x="7235372" y="61433"/>
            <a:ext cx="3389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https://arxiv.org/abs/2109.03537</a:t>
            </a:r>
            <a:endParaRPr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972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8730B7-D7BF-C58B-59FB-2CEF1B29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is critical ……</a:t>
            </a:r>
            <a:endParaRPr lang="zh-TW" altLang="en-US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70F3A39C-570D-371B-EDFE-F91A931B42B9}"/>
              </a:ext>
            </a:extLst>
          </p:cNvPr>
          <p:cNvGrpSpPr/>
          <p:nvPr/>
        </p:nvGrpSpPr>
        <p:grpSpPr>
          <a:xfrm>
            <a:off x="7076924" y="196909"/>
            <a:ext cx="6093500" cy="830997"/>
            <a:chOff x="6462011" y="5665569"/>
            <a:chExt cx="6093500" cy="830997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49E56307-DB29-EF86-EA92-7698F5CCCDCE}"/>
                </a:ext>
              </a:extLst>
            </p:cNvPr>
            <p:cNvSpPr txBox="1"/>
            <p:nvPr/>
          </p:nvSpPr>
          <p:spPr>
            <a:xfrm>
              <a:off x="7858594" y="6127234"/>
              <a:ext cx="36900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dirty="0"/>
                <a:t>https://arxiv.org/abs/2104.01027</a:t>
              </a: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116C5255-0576-7D49-4AC1-1A3E38C9241D}"/>
                </a:ext>
              </a:extLst>
            </p:cNvPr>
            <p:cNvSpPr txBox="1"/>
            <p:nvPr/>
          </p:nvSpPr>
          <p:spPr>
            <a:xfrm>
              <a:off x="6462011" y="5665569"/>
              <a:ext cx="60935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dirty="0"/>
                <a:t>Learn more from robust wav2vec 2.0</a:t>
              </a:r>
              <a:endParaRPr lang="zh-TW" altLang="en-US" sz="2400" dirty="0"/>
            </a:p>
          </p:txBody>
        </p:sp>
      </p:grpSp>
      <p:pic>
        <p:nvPicPr>
          <p:cNvPr id="17" name="圖片 16">
            <a:extLst>
              <a:ext uri="{FF2B5EF4-FFF2-40B4-BE49-F238E27FC236}">
                <a16:creationId xmlns:a16="http://schemas.microsoft.com/office/drawing/2014/main" id="{06CC1043-470E-084F-F40A-E80189DD3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3268828"/>
            <a:ext cx="11520000" cy="1652869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622621A4-9DF3-42FA-60D3-4E407E373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00" y="4871675"/>
            <a:ext cx="11520000" cy="1761882"/>
          </a:xfrm>
          <a:prstGeom prst="rect">
            <a:avLst/>
          </a:prstGeom>
        </p:spPr>
      </p:pic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F484CD6F-9279-21CE-C9F3-A059ADDE2E17}"/>
              </a:ext>
            </a:extLst>
          </p:cNvPr>
          <p:cNvSpPr/>
          <p:nvPr/>
        </p:nvSpPr>
        <p:spPr>
          <a:xfrm>
            <a:off x="6143743" y="1522172"/>
            <a:ext cx="1844298" cy="11507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Labeled </a:t>
            </a:r>
          </a:p>
          <a:p>
            <a:pPr algn="ctr"/>
            <a:r>
              <a:rPr lang="en-US" altLang="zh-TW" sz="2800" dirty="0"/>
              <a:t>Data</a:t>
            </a:r>
            <a:endParaRPr lang="zh-TW" altLang="en-US" sz="2800" dirty="0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14167AEE-4232-87F1-1A75-BCFD197AEE61}"/>
              </a:ext>
            </a:extLst>
          </p:cNvPr>
          <p:cNvSpPr/>
          <p:nvPr/>
        </p:nvSpPr>
        <p:spPr>
          <a:xfrm>
            <a:off x="8634611" y="1513629"/>
            <a:ext cx="1844298" cy="11507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Testing </a:t>
            </a:r>
          </a:p>
          <a:p>
            <a:pPr algn="ctr"/>
            <a:r>
              <a:rPr lang="en-US" altLang="zh-TW" sz="2800" dirty="0"/>
              <a:t>Data</a:t>
            </a:r>
            <a:endParaRPr lang="zh-TW" altLang="en-US" sz="2800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274E4F5-DD43-DF45-FAFF-E435BBB3C5EB}"/>
              </a:ext>
            </a:extLst>
          </p:cNvPr>
          <p:cNvSpPr txBox="1"/>
          <p:nvPr/>
        </p:nvSpPr>
        <p:spPr>
          <a:xfrm>
            <a:off x="6174740" y="2672921"/>
            <a:ext cx="1782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e.g., clean</a:t>
            </a:r>
            <a:endParaRPr lang="zh-TW" altLang="en-US" sz="24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BDE60A6-ED35-F06B-662F-ACE18DBD2FFB}"/>
              </a:ext>
            </a:extLst>
          </p:cNvPr>
          <p:cNvSpPr txBox="1"/>
          <p:nvPr/>
        </p:nvSpPr>
        <p:spPr>
          <a:xfrm>
            <a:off x="8634612" y="2672921"/>
            <a:ext cx="1782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e.g., noisy</a:t>
            </a:r>
            <a:endParaRPr lang="zh-TW" altLang="en-US" sz="24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582CA90-6E1C-F397-AC1D-9EE3DC279D41}"/>
              </a:ext>
            </a:extLst>
          </p:cNvPr>
          <p:cNvSpPr txBox="1"/>
          <p:nvPr/>
        </p:nvSpPr>
        <p:spPr>
          <a:xfrm>
            <a:off x="2961119" y="2677759"/>
            <a:ext cx="3213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HuBERT</a:t>
            </a:r>
            <a:r>
              <a:rPr lang="en-US" altLang="zh-TW" sz="2400" dirty="0"/>
              <a:t> (</a:t>
            </a:r>
            <a:r>
              <a:rPr lang="en-US" altLang="zh-TW" sz="2400" dirty="0" err="1"/>
              <a:t>Librispeech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27" name="矩形: 圓角 26" descr="彩色美術繪圖">
            <a:extLst>
              <a:ext uri="{FF2B5EF4-FFF2-40B4-BE49-F238E27FC236}">
                <a16:creationId xmlns:a16="http://schemas.microsoft.com/office/drawing/2014/main" id="{170AF505-0E49-07BA-E478-EA36725E0000}"/>
              </a:ext>
            </a:extLst>
          </p:cNvPr>
          <p:cNvSpPr/>
          <p:nvPr/>
        </p:nvSpPr>
        <p:spPr>
          <a:xfrm>
            <a:off x="3257185" y="1522172"/>
            <a:ext cx="2076773" cy="11507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Pre-trained Model</a:t>
            </a:r>
            <a:endParaRPr lang="zh-TW" altLang="en-US" sz="28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C72E6BD-DF27-F267-5B60-726196DE72FC}"/>
              </a:ext>
            </a:extLst>
          </p:cNvPr>
          <p:cNvSpPr/>
          <p:nvPr/>
        </p:nvSpPr>
        <p:spPr>
          <a:xfrm>
            <a:off x="81663" y="4365782"/>
            <a:ext cx="12028674" cy="539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E2CDD15-4F45-9A8B-8A0A-750A17D12720}"/>
              </a:ext>
            </a:extLst>
          </p:cNvPr>
          <p:cNvSpPr/>
          <p:nvPr/>
        </p:nvSpPr>
        <p:spPr>
          <a:xfrm>
            <a:off x="64132" y="6097619"/>
            <a:ext cx="12028674" cy="539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176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8730B7-D7BF-C58B-59FB-2CEF1B29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is critical ……</a:t>
            </a:r>
            <a:endParaRPr lang="zh-TW" altLang="en-US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70F3A39C-570D-371B-EDFE-F91A931B42B9}"/>
              </a:ext>
            </a:extLst>
          </p:cNvPr>
          <p:cNvGrpSpPr/>
          <p:nvPr/>
        </p:nvGrpSpPr>
        <p:grpSpPr>
          <a:xfrm>
            <a:off x="7076924" y="196909"/>
            <a:ext cx="6093500" cy="830997"/>
            <a:chOff x="6462011" y="5665569"/>
            <a:chExt cx="6093500" cy="830997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49E56307-DB29-EF86-EA92-7698F5CCCDCE}"/>
                </a:ext>
              </a:extLst>
            </p:cNvPr>
            <p:cNvSpPr txBox="1"/>
            <p:nvPr/>
          </p:nvSpPr>
          <p:spPr>
            <a:xfrm>
              <a:off x="7858594" y="6127234"/>
              <a:ext cx="36900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dirty="0"/>
                <a:t>https://arxiv.org/abs/2104.01027</a:t>
              </a: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116C5255-0576-7D49-4AC1-1A3E38C9241D}"/>
                </a:ext>
              </a:extLst>
            </p:cNvPr>
            <p:cNvSpPr txBox="1"/>
            <p:nvPr/>
          </p:nvSpPr>
          <p:spPr>
            <a:xfrm>
              <a:off x="6462011" y="5665569"/>
              <a:ext cx="60935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dirty="0"/>
                <a:t>Learn more from robust wav2vec 2.0</a:t>
              </a:r>
              <a:endParaRPr lang="zh-TW" altLang="en-US" sz="2400" dirty="0"/>
            </a:p>
          </p:txBody>
        </p:sp>
      </p:grp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03211AEF-63C8-5220-0303-252E73AB7BEC}"/>
              </a:ext>
            </a:extLst>
          </p:cNvPr>
          <p:cNvSpPr/>
          <p:nvPr/>
        </p:nvSpPr>
        <p:spPr>
          <a:xfrm>
            <a:off x="6143743" y="1522172"/>
            <a:ext cx="1844298" cy="11507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Labeled </a:t>
            </a:r>
          </a:p>
          <a:p>
            <a:pPr algn="ctr"/>
            <a:r>
              <a:rPr lang="en-US" altLang="zh-TW" sz="2800" dirty="0"/>
              <a:t>Data</a:t>
            </a:r>
            <a:endParaRPr lang="zh-TW" altLang="en-US" sz="28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01F9545F-067D-61A3-E2DA-AF1A86EC5F31}"/>
              </a:ext>
            </a:extLst>
          </p:cNvPr>
          <p:cNvSpPr/>
          <p:nvPr/>
        </p:nvSpPr>
        <p:spPr>
          <a:xfrm>
            <a:off x="8634611" y="1513629"/>
            <a:ext cx="1844298" cy="11507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Testing </a:t>
            </a:r>
          </a:p>
          <a:p>
            <a:pPr algn="ctr"/>
            <a:r>
              <a:rPr lang="en-US" altLang="zh-TW" sz="2800" dirty="0"/>
              <a:t>Data</a:t>
            </a:r>
            <a:endParaRPr lang="zh-TW" altLang="en-US" sz="28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9ABE402-2C80-6200-B346-A272B16531C2}"/>
              </a:ext>
            </a:extLst>
          </p:cNvPr>
          <p:cNvSpPr txBox="1"/>
          <p:nvPr/>
        </p:nvSpPr>
        <p:spPr>
          <a:xfrm>
            <a:off x="6174740" y="2672921"/>
            <a:ext cx="1782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e.g., clean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EFB30D1-187B-BD7F-9228-83FD6771DBEA}"/>
              </a:ext>
            </a:extLst>
          </p:cNvPr>
          <p:cNvSpPr txBox="1"/>
          <p:nvPr/>
        </p:nvSpPr>
        <p:spPr>
          <a:xfrm>
            <a:off x="8634612" y="2672921"/>
            <a:ext cx="1782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e.g., noisy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FF22C59-455B-45C7-B472-23D3E515731D}"/>
              </a:ext>
            </a:extLst>
          </p:cNvPr>
          <p:cNvSpPr txBox="1"/>
          <p:nvPr/>
        </p:nvSpPr>
        <p:spPr>
          <a:xfrm>
            <a:off x="2961119" y="2677759"/>
            <a:ext cx="3213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HuBERT</a:t>
            </a:r>
            <a:r>
              <a:rPr lang="en-US" altLang="zh-TW" sz="2400" dirty="0"/>
              <a:t> (</a:t>
            </a:r>
            <a:r>
              <a:rPr lang="en-US" altLang="zh-TW" sz="2400" dirty="0" err="1"/>
              <a:t>Librispeech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06CC1043-470E-084F-F40A-E80189DD3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3268828"/>
            <a:ext cx="11520000" cy="1652869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622621A4-9DF3-42FA-60D3-4E407E373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00" y="4871675"/>
            <a:ext cx="11520000" cy="1761882"/>
          </a:xfrm>
          <a:prstGeom prst="rect">
            <a:avLst/>
          </a:prstGeom>
        </p:spPr>
      </p:pic>
      <p:sp>
        <p:nvSpPr>
          <p:cNvPr id="15" name="矩形: 圓角 14" descr="彩色美術繪圖">
            <a:extLst>
              <a:ext uri="{FF2B5EF4-FFF2-40B4-BE49-F238E27FC236}">
                <a16:creationId xmlns:a16="http://schemas.microsoft.com/office/drawing/2014/main" id="{0C94938D-6D2F-1EAE-8203-68122B615AF9}"/>
              </a:ext>
            </a:extLst>
          </p:cNvPr>
          <p:cNvSpPr/>
          <p:nvPr/>
        </p:nvSpPr>
        <p:spPr>
          <a:xfrm>
            <a:off x="3350344" y="1489571"/>
            <a:ext cx="2076773" cy="115074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Pre-trained Model</a:t>
            </a:r>
            <a:endParaRPr lang="zh-TW" altLang="en-US" sz="28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84C9EBD-2773-36A4-C88C-A5CEDE3099BB}"/>
              </a:ext>
            </a:extLst>
          </p:cNvPr>
          <p:cNvSpPr txBox="1"/>
          <p:nvPr/>
        </p:nvSpPr>
        <p:spPr>
          <a:xfrm>
            <a:off x="838200" y="1657990"/>
            <a:ext cx="2512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Continuously train with noisy data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1896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圖表 13">
            <a:extLst>
              <a:ext uri="{FF2B5EF4-FFF2-40B4-BE49-F238E27FC236}">
                <a16:creationId xmlns:a16="http://schemas.microsoft.com/office/drawing/2014/main" id="{39B85999-9344-9EDA-893D-711656F8D0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836630"/>
              </p:ext>
            </p:extLst>
          </p:nvPr>
        </p:nvGraphicFramePr>
        <p:xfrm>
          <a:off x="2261966" y="2117450"/>
          <a:ext cx="3927022" cy="458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>
            <a:extLst>
              <a:ext uri="{FF2B5EF4-FFF2-40B4-BE49-F238E27FC236}">
                <a16:creationId xmlns:a16="http://schemas.microsoft.com/office/drawing/2014/main" id="{422A9F0A-C84D-427A-B0B9-ECADEA22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Pre-training on Artificial Data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67507E7-0B03-4341-A266-28A56C145BAB}"/>
              </a:ext>
            </a:extLst>
          </p:cNvPr>
          <p:cNvSpPr txBox="1"/>
          <p:nvPr/>
        </p:nvSpPr>
        <p:spPr>
          <a:xfrm>
            <a:off x="6248598" y="2179024"/>
            <a:ext cx="42387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Pre-training on random generated words yields the  same performance as training from scratch.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149760F-A9EF-42AF-8AA6-7578B397B931}"/>
              </a:ext>
            </a:extLst>
          </p:cNvPr>
          <p:cNvSpPr txBox="1"/>
          <p:nvPr/>
        </p:nvSpPr>
        <p:spPr>
          <a:xfrm>
            <a:off x="2620504" y="1384855"/>
            <a:ext cx="3351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GLUE score improvement vs. train from scratch</a:t>
            </a:r>
            <a:endParaRPr lang="zh-TW" altLang="en-US" sz="2400" dirty="0"/>
          </a:p>
        </p:txBody>
      </p:sp>
      <p:sp>
        <p:nvSpPr>
          <p:cNvPr id="8" name="箭號: 向下 7">
            <a:extLst>
              <a:ext uri="{FF2B5EF4-FFF2-40B4-BE49-F238E27FC236}">
                <a16:creationId xmlns:a16="http://schemas.microsoft.com/office/drawing/2014/main" id="{AAA4811C-D934-4477-8B7B-EEFC0A55EA6C}"/>
              </a:ext>
            </a:extLst>
          </p:cNvPr>
          <p:cNvSpPr/>
          <p:nvPr/>
        </p:nvSpPr>
        <p:spPr>
          <a:xfrm>
            <a:off x="3924300" y="4642149"/>
            <a:ext cx="371959" cy="34096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B95900D-622A-4FFF-9ED1-551191A929EF}"/>
              </a:ext>
            </a:extLst>
          </p:cNvPr>
          <p:cNvSpPr txBox="1"/>
          <p:nvPr/>
        </p:nvSpPr>
        <p:spPr>
          <a:xfrm>
            <a:off x="6248598" y="3934860"/>
            <a:ext cx="4238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Data plays the role.</a:t>
            </a:r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id="{DE232841-64D9-40E4-8683-0B4C00DF8533}"/>
              </a:ext>
            </a:extLst>
          </p:cNvPr>
          <p:cNvSpPr/>
          <p:nvPr/>
        </p:nvSpPr>
        <p:spPr>
          <a:xfrm>
            <a:off x="4409915" y="4487165"/>
            <a:ext cx="371959" cy="34096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72B530A-F867-49FB-8BCF-51DC788517C7}"/>
              </a:ext>
            </a:extLst>
          </p:cNvPr>
          <p:cNvSpPr txBox="1"/>
          <p:nvPr/>
        </p:nvSpPr>
        <p:spPr>
          <a:xfrm>
            <a:off x="6248598" y="4593869"/>
            <a:ext cx="42387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Pre-training from the data generated by unigram or bi-gram LMs helps a little. 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FF125DB-43B9-4177-B2DC-8D7AC88B8F3A}"/>
              </a:ext>
            </a:extLst>
          </p:cNvPr>
          <p:cNvSpPr txBox="1"/>
          <p:nvPr/>
        </p:nvSpPr>
        <p:spPr>
          <a:xfrm>
            <a:off x="6291952" y="381035"/>
            <a:ext cx="419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>
              <a:defRPr/>
            </a:pP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This work is done by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inherit"/>
                <a:ea typeface="新細明體" panose="02020500000000000000" pitchFamily="18" charset="-120"/>
              </a:rPr>
              <a:t>姜成翰</a:t>
            </a:r>
            <a:endParaRPr lang="zh-TW" altLang="en-US" dirty="0">
              <a:solidFill>
                <a:srgbClr val="000000"/>
              </a:solidFill>
              <a:latin typeface="Helvetica Neue"/>
              <a:ea typeface="新細明體" panose="02020500000000000000" pitchFamily="18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34A9F19-7488-4065-B7A6-94E1751CBB93}"/>
              </a:ext>
            </a:extLst>
          </p:cNvPr>
          <p:cNvSpPr txBox="1"/>
          <p:nvPr/>
        </p:nvSpPr>
        <p:spPr>
          <a:xfrm>
            <a:off x="7235372" y="61433"/>
            <a:ext cx="3389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https://arxiv.org/abs/2109.03537</a:t>
            </a:r>
            <a:endParaRPr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806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圖表 13">
            <a:extLst>
              <a:ext uri="{FF2B5EF4-FFF2-40B4-BE49-F238E27FC236}">
                <a16:creationId xmlns:a16="http://schemas.microsoft.com/office/drawing/2014/main" id="{066A3C8B-370D-FE1A-5F47-ED2E15A74F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836630"/>
              </p:ext>
            </p:extLst>
          </p:nvPr>
        </p:nvGraphicFramePr>
        <p:xfrm>
          <a:off x="2261966" y="2117450"/>
          <a:ext cx="3927022" cy="458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>
            <a:extLst>
              <a:ext uri="{FF2B5EF4-FFF2-40B4-BE49-F238E27FC236}">
                <a16:creationId xmlns:a16="http://schemas.microsoft.com/office/drawing/2014/main" id="{422A9F0A-C84D-427A-B0B9-ECADEA22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Pre-training on Artificial Data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67507E7-0B03-4341-A266-28A56C145BAB}"/>
              </a:ext>
            </a:extLst>
          </p:cNvPr>
          <p:cNvSpPr txBox="1"/>
          <p:nvPr/>
        </p:nvSpPr>
        <p:spPr>
          <a:xfrm>
            <a:off x="6226419" y="2783145"/>
            <a:ext cx="43884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All the words in the generated sentences are paired.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149760F-A9EF-42AF-8AA6-7578B397B931}"/>
              </a:ext>
            </a:extLst>
          </p:cNvPr>
          <p:cNvSpPr txBox="1"/>
          <p:nvPr/>
        </p:nvSpPr>
        <p:spPr>
          <a:xfrm>
            <a:off x="2620504" y="1384855"/>
            <a:ext cx="3351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GLUE score improvement vs. train from scratch</a:t>
            </a:r>
            <a:endParaRPr lang="zh-TW" altLang="en-US" sz="2400" dirty="0"/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id="{DE232841-64D9-40E4-8683-0B4C00DF8533}"/>
              </a:ext>
            </a:extLst>
          </p:cNvPr>
          <p:cNvSpPr/>
          <p:nvPr/>
        </p:nvSpPr>
        <p:spPr>
          <a:xfrm>
            <a:off x="4936013" y="3088037"/>
            <a:ext cx="371959" cy="34096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8216FB3-8D5B-492D-B876-09A8D623ADEA}"/>
              </a:ext>
            </a:extLst>
          </p:cNvPr>
          <p:cNvSpPr txBox="1"/>
          <p:nvPr/>
        </p:nvSpPr>
        <p:spPr>
          <a:xfrm>
            <a:off x="6252089" y="1479946"/>
            <a:ext cx="42387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The sentences generated by very simple rules can lead to good pre-trained models.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E93F990-5598-4354-9E46-2FC8213AB71E}"/>
              </a:ext>
            </a:extLst>
          </p:cNvPr>
          <p:cNvSpPr txBox="1"/>
          <p:nvPr/>
        </p:nvSpPr>
        <p:spPr>
          <a:xfrm>
            <a:off x="6291952" y="381035"/>
            <a:ext cx="419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>
              <a:defRPr/>
            </a:pP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This work is done by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inherit"/>
                <a:ea typeface="新細明體" panose="02020500000000000000" pitchFamily="18" charset="-120"/>
              </a:rPr>
              <a:t>姜成翰</a:t>
            </a:r>
            <a:endParaRPr lang="zh-TW" altLang="en-US" dirty="0">
              <a:solidFill>
                <a:srgbClr val="000000"/>
              </a:solidFill>
              <a:latin typeface="Helvetica Neue"/>
              <a:ea typeface="新細明體" panose="02020500000000000000" pitchFamily="18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805AE8E-D6C0-44A7-991D-A069B75490F9}"/>
              </a:ext>
            </a:extLst>
          </p:cNvPr>
          <p:cNvSpPr txBox="1"/>
          <p:nvPr/>
        </p:nvSpPr>
        <p:spPr>
          <a:xfrm>
            <a:off x="7235372" y="61433"/>
            <a:ext cx="3389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https://arxiv.org/abs/2109.03537</a:t>
            </a:r>
            <a:endParaRPr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40112B40-89A3-356B-35BC-4C25E8358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377" y="3729456"/>
            <a:ext cx="5065712" cy="1036169"/>
          </a:xfrm>
          <a:prstGeom prst="rect">
            <a:avLst/>
          </a:prstGeom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E9B03693-4A38-BB28-E08A-0C4D4D401895}"/>
              </a:ext>
            </a:extLst>
          </p:cNvPr>
          <p:cNvGrpSpPr/>
          <p:nvPr/>
        </p:nvGrpSpPr>
        <p:grpSpPr>
          <a:xfrm>
            <a:off x="6781800" y="4944452"/>
            <a:ext cx="4572000" cy="1532513"/>
            <a:chOff x="4604952" y="5320813"/>
            <a:chExt cx="4572000" cy="1532513"/>
          </a:xfrm>
        </p:grpSpPr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7B2A36DE-6CCB-8B80-920E-5EAC19B2ECC7}"/>
                </a:ext>
              </a:extLst>
            </p:cNvPr>
            <p:cNvSpPr txBox="1"/>
            <p:nvPr/>
          </p:nvSpPr>
          <p:spPr>
            <a:xfrm>
              <a:off x="4604952" y="5320813"/>
              <a:ext cx="45720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i="0" dirty="0">
                  <a:solidFill>
                    <a:srgbClr val="000000"/>
                  </a:solidFill>
                  <a:effectLst/>
                  <a:latin typeface="Lucida Grande"/>
                </a:rPr>
                <a:t>Also refer to:</a:t>
              </a:r>
            </a:p>
            <a:p>
              <a:pPr algn="l"/>
              <a:r>
                <a:rPr lang="en-US" altLang="zh-TW" i="0" dirty="0">
                  <a:solidFill>
                    <a:srgbClr val="000000"/>
                  </a:solidFill>
                  <a:effectLst/>
                  <a:latin typeface="Lucida Grande"/>
                </a:rPr>
                <a:t>Learning Music Helps You Read: Using Transfer to Study Linguistic Structure in Language Models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028C44F8-9280-F85C-E8E6-CB30B5DD348F}"/>
                </a:ext>
              </a:extLst>
            </p:cNvPr>
            <p:cNvSpPr txBox="1"/>
            <p:nvPr/>
          </p:nvSpPr>
          <p:spPr>
            <a:xfrm>
              <a:off x="5616316" y="6483994"/>
              <a:ext cx="33890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dirty="0"/>
                <a:t>https://arxiv.org/abs/2004.14601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506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圖表 13">
            <a:extLst>
              <a:ext uri="{FF2B5EF4-FFF2-40B4-BE49-F238E27FC236}">
                <a16:creationId xmlns:a16="http://schemas.microsoft.com/office/drawing/2014/main" id="{066A3C8B-370D-FE1A-5F47-ED2E15A74FE6}"/>
              </a:ext>
            </a:extLst>
          </p:cNvPr>
          <p:cNvGraphicFramePr>
            <a:graphicFrameLocks/>
          </p:cNvGraphicFramePr>
          <p:nvPr/>
        </p:nvGraphicFramePr>
        <p:xfrm>
          <a:off x="2261966" y="2117450"/>
          <a:ext cx="3927022" cy="458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>
            <a:extLst>
              <a:ext uri="{FF2B5EF4-FFF2-40B4-BE49-F238E27FC236}">
                <a16:creationId xmlns:a16="http://schemas.microsoft.com/office/drawing/2014/main" id="{422A9F0A-C84D-427A-B0B9-ECADEA22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Pre-training on Artificial Data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67507E7-0B03-4341-A266-28A56C145BAB}"/>
              </a:ext>
            </a:extLst>
          </p:cNvPr>
          <p:cNvSpPr txBox="1"/>
          <p:nvPr/>
        </p:nvSpPr>
        <p:spPr>
          <a:xfrm>
            <a:off x="6226419" y="2783145"/>
            <a:ext cx="43884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All the words in the generated sentences are paired.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149760F-A9EF-42AF-8AA6-7578B397B931}"/>
              </a:ext>
            </a:extLst>
          </p:cNvPr>
          <p:cNvSpPr txBox="1"/>
          <p:nvPr/>
        </p:nvSpPr>
        <p:spPr>
          <a:xfrm>
            <a:off x="2620504" y="1384855"/>
            <a:ext cx="3351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GLUE score improvement vs. train from scratch</a:t>
            </a:r>
            <a:endParaRPr lang="zh-TW" altLang="en-US" sz="2400" dirty="0"/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id="{DE232841-64D9-40E4-8683-0B4C00DF8533}"/>
              </a:ext>
            </a:extLst>
          </p:cNvPr>
          <p:cNvSpPr/>
          <p:nvPr/>
        </p:nvSpPr>
        <p:spPr>
          <a:xfrm>
            <a:off x="5456806" y="3358513"/>
            <a:ext cx="371959" cy="34096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8216FB3-8D5B-492D-B876-09A8D623ADEA}"/>
              </a:ext>
            </a:extLst>
          </p:cNvPr>
          <p:cNvSpPr txBox="1"/>
          <p:nvPr/>
        </p:nvSpPr>
        <p:spPr>
          <a:xfrm>
            <a:off x="6252089" y="1479946"/>
            <a:ext cx="42387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The sentences generated by very simple rules can lead to good pre-trained models.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E93F990-5598-4354-9E46-2FC8213AB71E}"/>
              </a:ext>
            </a:extLst>
          </p:cNvPr>
          <p:cNvSpPr txBox="1"/>
          <p:nvPr/>
        </p:nvSpPr>
        <p:spPr>
          <a:xfrm>
            <a:off x="6291952" y="381035"/>
            <a:ext cx="419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>
              <a:defRPr/>
            </a:pP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This work is done by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inherit"/>
                <a:ea typeface="新細明體" panose="02020500000000000000" pitchFamily="18" charset="-120"/>
              </a:rPr>
              <a:t>姜成翰</a:t>
            </a:r>
            <a:endParaRPr lang="zh-TW" altLang="en-US" dirty="0">
              <a:solidFill>
                <a:srgbClr val="000000"/>
              </a:solidFill>
              <a:latin typeface="Helvetica Neue"/>
              <a:ea typeface="新細明體" panose="02020500000000000000" pitchFamily="18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805AE8E-D6C0-44A7-991D-A069B75490F9}"/>
              </a:ext>
            </a:extLst>
          </p:cNvPr>
          <p:cNvSpPr txBox="1"/>
          <p:nvPr/>
        </p:nvSpPr>
        <p:spPr>
          <a:xfrm>
            <a:off x="7235372" y="61433"/>
            <a:ext cx="3389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https://arxiv.org/abs/2109.03537</a:t>
            </a:r>
            <a:endParaRPr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0F68543E-15A1-B57B-2B48-C6348EE6A0AF}"/>
              </a:ext>
            </a:extLst>
          </p:cNvPr>
          <p:cNvGrpSpPr/>
          <p:nvPr/>
        </p:nvGrpSpPr>
        <p:grpSpPr>
          <a:xfrm>
            <a:off x="7356567" y="4217981"/>
            <a:ext cx="2895600" cy="561320"/>
            <a:chOff x="914400" y="5323646"/>
            <a:chExt cx="2895600" cy="561320"/>
          </a:xfrm>
        </p:grpSpPr>
        <p:sp>
          <p:nvSpPr>
            <p:cNvPr id="17" name="橢圓 16">
              <a:extLst>
                <a:ext uri="{FF2B5EF4-FFF2-40B4-BE49-F238E27FC236}">
                  <a16:creationId xmlns:a16="http://schemas.microsoft.com/office/drawing/2014/main" id="{A1FE3D26-25DB-FE94-340A-CE33165698D3}"/>
                </a:ext>
              </a:extLst>
            </p:cNvPr>
            <p:cNvSpPr/>
            <p:nvPr/>
          </p:nvSpPr>
          <p:spPr>
            <a:xfrm>
              <a:off x="914400" y="5498104"/>
              <a:ext cx="357808" cy="35780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D82B7629-B4FC-B53F-27B0-168C6021F048}"/>
                </a:ext>
              </a:extLst>
            </p:cNvPr>
            <p:cNvSpPr/>
            <p:nvPr/>
          </p:nvSpPr>
          <p:spPr>
            <a:xfrm>
              <a:off x="1477617" y="5498104"/>
              <a:ext cx="357808" cy="35780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AFA17FF8-B2BE-8F6B-1330-72A4C9559FEB}"/>
                </a:ext>
              </a:extLst>
            </p:cNvPr>
            <p:cNvSpPr/>
            <p:nvPr/>
          </p:nvSpPr>
          <p:spPr>
            <a:xfrm>
              <a:off x="2027416" y="5498104"/>
              <a:ext cx="357808" cy="35780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A0F45857-E4B3-E226-1B95-DDEA74F91AA3}"/>
                </a:ext>
              </a:extLst>
            </p:cNvPr>
            <p:cNvGrpSpPr/>
            <p:nvPr/>
          </p:nvGrpSpPr>
          <p:grpSpPr>
            <a:xfrm>
              <a:off x="3314700" y="5486152"/>
              <a:ext cx="495300" cy="398814"/>
              <a:chOff x="3314700" y="5486152"/>
              <a:chExt cx="495300" cy="398814"/>
            </a:xfrm>
          </p:grpSpPr>
          <p:sp>
            <p:nvSpPr>
              <p:cNvPr id="29" name="橢圓 28">
                <a:extLst>
                  <a:ext uri="{FF2B5EF4-FFF2-40B4-BE49-F238E27FC236}">
                    <a16:creationId xmlns:a16="http://schemas.microsoft.com/office/drawing/2014/main" id="{5BE19259-5A2E-482B-5A8D-5AFCAB416449}"/>
                  </a:ext>
                </a:extLst>
              </p:cNvPr>
              <p:cNvSpPr/>
              <p:nvPr/>
            </p:nvSpPr>
            <p:spPr>
              <a:xfrm>
                <a:off x="3362945" y="5486152"/>
                <a:ext cx="357808" cy="357808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EB655C8F-C222-E40D-015A-1050B65EB405}"/>
                  </a:ext>
                </a:extLst>
              </p:cNvPr>
              <p:cNvSpPr txBox="1"/>
              <p:nvPr/>
            </p:nvSpPr>
            <p:spPr>
              <a:xfrm>
                <a:off x="3314700" y="5515634"/>
                <a:ext cx="4953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dirty="0"/>
                  <a:t>64</a:t>
                </a:r>
                <a:endParaRPr lang="zh-TW" altLang="en-US" dirty="0"/>
              </a:p>
            </p:txBody>
          </p:sp>
        </p:grpSp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9A93CCC6-5282-BE57-5FC3-93A5866A91CD}"/>
                </a:ext>
              </a:extLst>
            </p:cNvPr>
            <p:cNvGrpSpPr/>
            <p:nvPr/>
          </p:nvGrpSpPr>
          <p:grpSpPr>
            <a:xfrm>
              <a:off x="2781300" y="5486152"/>
              <a:ext cx="495300" cy="398814"/>
              <a:chOff x="3314700" y="5486152"/>
              <a:chExt cx="495300" cy="398814"/>
            </a:xfrm>
          </p:grpSpPr>
          <p:sp>
            <p:nvSpPr>
              <p:cNvPr id="27" name="橢圓 26">
                <a:extLst>
                  <a:ext uri="{FF2B5EF4-FFF2-40B4-BE49-F238E27FC236}">
                    <a16:creationId xmlns:a16="http://schemas.microsoft.com/office/drawing/2014/main" id="{8FC2D7BF-FFD4-A8AA-BF2B-4E261F957CAE}"/>
                  </a:ext>
                </a:extLst>
              </p:cNvPr>
              <p:cNvSpPr/>
              <p:nvPr/>
            </p:nvSpPr>
            <p:spPr>
              <a:xfrm>
                <a:off x="3362945" y="5486152"/>
                <a:ext cx="357808" cy="357808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FD02A4B7-C50A-403C-E8E2-DE81EF9E0FE1}"/>
                  </a:ext>
                </a:extLst>
              </p:cNvPr>
              <p:cNvSpPr txBox="1"/>
              <p:nvPr/>
            </p:nvSpPr>
            <p:spPr>
              <a:xfrm>
                <a:off x="3314700" y="5515634"/>
                <a:ext cx="4953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dirty="0"/>
                  <a:t>63</a:t>
                </a:r>
                <a:endParaRPr lang="zh-TW" altLang="en-US" dirty="0"/>
              </a:p>
            </p:txBody>
          </p:sp>
        </p:grp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CF93BC81-C959-FA77-B162-57BF0BC6FF8E}"/>
                </a:ext>
              </a:extLst>
            </p:cNvPr>
            <p:cNvSpPr txBox="1"/>
            <p:nvPr/>
          </p:nvSpPr>
          <p:spPr>
            <a:xfrm>
              <a:off x="2250507" y="5323646"/>
              <a:ext cx="704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</a:t>
              </a:r>
              <a:endParaRPr lang="zh-TW" altLang="en-US" sz="2800" dirty="0"/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6A35CB5E-BB9C-F68F-3CF3-8D58FEA0756A}"/>
              </a:ext>
            </a:extLst>
          </p:cNvPr>
          <p:cNvGrpSpPr/>
          <p:nvPr/>
        </p:nvGrpSpPr>
        <p:grpSpPr>
          <a:xfrm>
            <a:off x="7379591" y="5513703"/>
            <a:ext cx="2895600" cy="561320"/>
            <a:chOff x="914400" y="5323646"/>
            <a:chExt cx="2895600" cy="561320"/>
          </a:xfrm>
        </p:grpSpPr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8D9EA5C1-6199-FBC0-2356-3D2E845BFF1E}"/>
                </a:ext>
              </a:extLst>
            </p:cNvPr>
            <p:cNvSpPr/>
            <p:nvPr/>
          </p:nvSpPr>
          <p:spPr>
            <a:xfrm>
              <a:off x="914400" y="5498104"/>
              <a:ext cx="357808" cy="35780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3" name="橢圓 32">
              <a:extLst>
                <a:ext uri="{FF2B5EF4-FFF2-40B4-BE49-F238E27FC236}">
                  <a16:creationId xmlns:a16="http://schemas.microsoft.com/office/drawing/2014/main" id="{B5F2BE8A-B95D-2E5D-D78E-501DC411F8FE}"/>
                </a:ext>
              </a:extLst>
            </p:cNvPr>
            <p:cNvSpPr/>
            <p:nvPr/>
          </p:nvSpPr>
          <p:spPr>
            <a:xfrm>
              <a:off x="1477617" y="5498104"/>
              <a:ext cx="357808" cy="35780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9</a:t>
              </a:r>
              <a:endParaRPr lang="zh-TW" altLang="en-US" dirty="0"/>
            </a:p>
          </p:txBody>
        </p:sp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B2A23766-E773-4ED9-0C2D-9FB6329293D5}"/>
                </a:ext>
              </a:extLst>
            </p:cNvPr>
            <p:cNvSpPr/>
            <p:nvPr/>
          </p:nvSpPr>
          <p:spPr>
            <a:xfrm>
              <a:off x="2027416" y="5498104"/>
              <a:ext cx="357808" cy="35780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5</a:t>
              </a:r>
              <a:endParaRPr lang="zh-TW" altLang="en-US" dirty="0"/>
            </a:p>
          </p:txBody>
        </p: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A6BDBE0F-9A31-C6A3-876A-4391D754579B}"/>
                </a:ext>
              </a:extLst>
            </p:cNvPr>
            <p:cNvGrpSpPr/>
            <p:nvPr/>
          </p:nvGrpSpPr>
          <p:grpSpPr>
            <a:xfrm>
              <a:off x="3314700" y="5486152"/>
              <a:ext cx="495300" cy="398814"/>
              <a:chOff x="3314700" y="5486152"/>
              <a:chExt cx="495300" cy="398814"/>
            </a:xfrm>
          </p:grpSpPr>
          <p:sp>
            <p:nvSpPr>
              <p:cNvPr id="40" name="橢圓 39">
                <a:extLst>
                  <a:ext uri="{FF2B5EF4-FFF2-40B4-BE49-F238E27FC236}">
                    <a16:creationId xmlns:a16="http://schemas.microsoft.com/office/drawing/2014/main" id="{28065052-ACBD-06D8-68B2-058FF66B9F60}"/>
                  </a:ext>
                </a:extLst>
              </p:cNvPr>
              <p:cNvSpPr/>
              <p:nvPr/>
            </p:nvSpPr>
            <p:spPr>
              <a:xfrm>
                <a:off x="3362945" y="5486152"/>
                <a:ext cx="357808" cy="357808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0FD33A7B-FAE3-D4D1-BA5C-712D6C3A5B9A}"/>
                  </a:ext>
                </a:extLst>
              </p:cNvPr>
              <p:cNvSpPr txBox="1"/>
              <p:nvPr/>
            </p:nvSpPr>
            <p:spPr>
              <a:xfrm>
                <a:off x="3314700" y="5515634"/>
                <a:ext cx="4953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dirty="0"/>
                  <a:t>43</a:t>
                </a:r>
                <a:endParaRPr lang="zh-TW" altLang="en-US" dirty="0"/>
              </a:p>
            </p:txBody>
          </p:sp>
        </p:grp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2E0AAC5C-2ACD-C392-E3C3-945A0BF1B17C}"/>
                </a:ext>
              </a:extLst>
            </p:cNvPr>
            <p:cNvGrpSpPr/>
            <p:nvPr/>
          </p:nvGrpSpPr>
          <p:grpSpPr>
            <a:xfrm>
              <a:off x="2781300" y="5486152"/>
              <a:ext cx="495300" cy="398814"/>
              <a:chOff x="3314700" y="5486152"/>
              <a:chExt cx="495300" cy="398814"/>
            </a:xfrm>
          </p:grpSpPr>
          <p:sp>
            <p:nvSpPr>
              <p:cNvPr id="38" name="橢圓 37">
                <a:extLst>
                  <a:ext uri="{FF2B5EF4-FFF2-40B4-BE49-F238E27FC236}">
                    <a16:creationId xmlns:a16="http://schemas.microsoft.com/office/drawing/2014/main" id="{AB4B6DA9-5101-C175-8720-BC61317268C8}"/>
                  </a:ext>
                </a:extLst>
              </p:cNvPr>
              <p:cNvSpPr/>
              <p:nvPr/>
            </p:nvSpPr>
            <p:spPr>
              <a:xfrm>
                <a:off x="3362945" y="5486152"/>
                <a:ext cx="357808" cy="357808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FD3D966B-47A7-93AD-16FB-61CCE320AB62}"/>
                  </a:ext>
                </a:extLst>
              </p:cNvPr>
              <p:cNvSpPr txBox="1"/>
              <p:nvPr/>
            </p:nvSpPr>
            <p:spPr>
              <a:xfrm>
                <a:off x="3314700" y="5515634"/>
                <a:ext cx="4953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dirty="0"/>
                  <a:t>22</a:t>
                </a:r>
                <a:endParaRPr lang="zh-TW" altLang="en-US" dirty="0"/>
              </a:p>
            </p:txBody>
          </p:sp>
        </p:grp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FAC75D95-67D4-F7A7-C04E-064BC53C542E}"/>
                </a:ext>
              </a:extLst>
            </p:cNvPr>
            <p:cNvSpPr txBox="1"/>
            <p:nvPr/>
          </p:nvSpPr>
          <p:spPr>
            <a:xfrm>
              <a:off x="2250507" y="5323646"/>
              <a:ext cx="704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</a:t>
              </a:r>
              <a:endParaRPr lang="zh-TW" altLang="en-US" sz="2800" dirty="0"/>
            </a:p>
          </p:txBody>
        </p:sp>
      </p:grp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B21D1178-7619-783F-684E-2AC9C497D9BB}"/>
              </a:ext>
            </a:extLst>
          </p:cNvPr>
          <p:cNvSpPr txBox="1"/>
          <p:nvPr/>
        </p:nvSpPr>
        <p:spPr>
          <a:xfrm>
            <a:off x="7310845" y="5687527"/>
            <a:ext cx="495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57</a:t>
            </a:r>
            <a:endParaRPr lang="zh-TW" altLang="en-US" dirty="0"/>
          </a:p>
        </p:txBody>
      </p:sp>
      <p:sp>
        <p:nvSpPr>
          <p:cNvPr id="43" name="箭號: 向右 42">
            <a:extLst>
              <a:ext uri="{FF2B5EF4-FFF2-40B4-BE49-F238E27FC236}">
                <a16:creationId xmlns:a16="http://schemas.microsoft.com/office/drawing/2014/main" id="{915570B9-283C-0588-5F99-92F7EBD3D807}"/>
              </a:ext>
            </a:extLst>
          </p:cNvPr>
          <p:cNvSpPr/>
          <p:nvPr/>
        </p:nvSpPr>
        <p:spPr>
          <a:xfrm rot="5400000">
            <a:off x="8524740" y="4940368"/>
            <a:ext cx="461666" cy="52254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04F6A72F-8F17-E103-5901-FAF1243C97C4}"/>
              </a:ext>
            </a:extLst>
          </p:cNvPr>
          <p:cNvSpPr/>
          <p:nvPr/>
        </p:nvSpPr>
        <p:spPr>
          <a:xfrm>
            <a:off x="7874176" y="5606725"/>
            <a:ext cx="524832" cy="4852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ED166B9D-7103-01A6-84AD-6581E1E6461E}"/>
              </a:ext>
            </a:extLst>
          </p:cNvPr>
          <p:cNvSpPr txBox="1"/>
          <p:nvPr/>
        </p:nvSpPr>
        <p:spPr>
          <a:xfrm>
            <a:off x="6236052" y="3614142"/>
            <a:ext cx="4388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Shuffle</a:t>
            </a:r>
          </a:p>
        </p:txBody>
      </p:sp>
    </p:spTree>
    <p:extLst>
      <p:ext uri="{BB962C8B-B14F-4D97-AF65-F5344CB8AC3E}">
        <p14:creationId xmlns:p14="http://schemas.microsoft.com/office/powerpoint/2010/main" val="357109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139D6-4038-4B79-B007-4B67D0230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Concluding Remarks </a:t>
            </a:r>
            <a:endParaRPr lang="zh-TW" altLang="en-US" dirty="0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F714656E-9FE6-4993-A336-631E70EB5F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51124" y="1732944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514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97474A-DD53-49CF-979D-604333C2E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Zero-shot Reading Comprehension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A73CC3-554B-44C8-AC7F-945AF4D4C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English: </a:t>
            </a:r>
            <a:r>
              <a:rPr lang="en-US" altLang="zh-TW" dirty="0" err="1"/>
              <a:t>SQuAD</a:t>
            </a:r>
            <a:r>
              <a:rPr lang="en-US" altLang="zh-TW" dirty="0"/>
              <a:t>, Chinese: DRCD</a:t>
            </a:r>
            <a:endParaRPr lang="zh-TW" altLang="en-US" dirty="0"/>
          </a:p>
        </p:txBody>
      </p:sp>
      <p:sp>
        <p:nvSpPr>
          <p:cNvPr id="4" name="Google Shape;78;p15">
            <a:extLst>
              <a:ext uri="{FF2B5EF4-FFF2-40B4-BE49-F238E27FC236}">
                <a16:creationId xmlns:a16="http://schemas.microsoft.com/office/drawing/2014/main" id="{2911A205-09C0-4BC0-BA03-D5014BE808C9}"/>
              </a:ext>
            </a:extLst>
          </p:cNvPr>
          <p:cNvSpPr txBox="1">
            <a:spLocks/>
          </p:cNvSpPr>
          <p:nvPr/>
        </p:nvSpPr>
        <p:spPr>
          <a:xfrm>
            <a:off x="2145348" y="3135088"/>
            <a:ext cx="8520600" cy="2886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spcBef>
                <a:spcPts val="1600"/>
              </a:spcBef>
              <a:buNone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spcBef>
                <a:spcPts val="1600"/>
              </a:spcBef>
              <a:buNone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spcBef>
                <a:spcPts val="1600"/>
              </a:spcBef>
              <a:buNone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spcBef>
                <a:spcPts val="1600"/>
              </a:spcBef>
              <a:buNone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spcBef>
                <a:spcPts val="1600"/>
              </a:spcBef>
              <a:buNone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  <a:defRPr/>
            </a:pPr>
            <a:endParaRPr lang="en-US" dirty="0">
              <a:solidFill>
                <a:srgbClr val="990000"/>
              </a:solidFill>
              <a:latin typeface="Calibri" panose="020F0502020204030204"/>
            </a:endParaRPr>
          </a:p>
        </p:txBody>
      </p:sp>
      <p:sp>
        <p:nvSpPr>
          <p:cNvPr id="7" name="Google Shape;81;p15">
            <a:extLst>
              <a:ext uri="{FF2B5EF4-FFF2-40B4-BE49-F238E27FC236}">
                <a16:creationId xmlns:a16="http://schemas.microsoft.com/office/drawing/2014/main" id="{FE1DCF0D-D949-4210-A1C8-1646BD4B8288}"/>
              </a:ext>
            </a:extLst>
          </p:cNvPr>
          <p:cNvSpPr/>
          <p:nvPr/>
        </p:nvSpPr>
        <p:spPr>
          <a:xfrm>
            <a:off x="4726303" y="3450855"/>
            <a:ext cx="172800" cy="1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3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F48BBD-51A5-434A-B380-B9FD3A4C0EAC}"/>
              </a:ext>
            </a:extLst>
          </p:cNvPr>
          <p:cNvSpPr/>
          <p:nvPr/>
        </p:nvSpPr>
        <p:spPr>
          <a:xfrm>
            <a:off x="4297785" y="5297571"/>
            <a:ext cx="6054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10751" hangingPunct="0">
              <a:defRPr/>
            </a:pPr>
            <a:r>
              <a:rPr lang="en-US" altLang="zh-TW" sz="2400" kern="0" dirty="0">
                <a:solidFill>
                  <a:srgbClr val="000000"/>
                </a:solidFill>
                <a:latin typeface="Helvetica Neue Medium"/>
                <a:ea typeface="新細明體" panose="02020500000000000000" pitchFamily="18" charset="-120"/>
                <a:sym typeface="Helvetica Neue Medium"/>
              </a:rPr>
              <a:t>F1 score of Human performance is 93.30%</a:t>
            </a:r>
            <a:endParaRPr lang="zh-TW" altLang="en-US" sz="2400" kern="0" dirty="0">
              <a:solidFill>
                <a:srgbClr val="000000"/>
              </a:solidFill>
              <a:latin typeface="Helvetica Neue Medium"/>
              <a:ea typeface="新細明體" panose="02020500000000000000" pitchFamily="18" charset="-120"/>
              <a:sym typeface="Helvetica Neue Medium"/>
            </a:endParaRPr>
          </a:p>
        </p:txBody>
      </p:sp>
      <p:graphicFrame>
        <p:nvGraphicFramePr>
          <p:cNvPr id="9" name="表格 10">
            <a:extLst>
              <a:ext uri="{FF2B5EF4-FFF2-40B4-BE49-F238E27FC236}">
                <a16:creationId xmlns:a16="http://schemas.microsoft.com/office/drawing/2014/main" id="{EEE1995B-6FBF-4053-8542-A5E5C9EDB004}"/>
              </a:ext>
            </a:extLst>
          </p:cNvPr>
          <p:cNvGraphicFramePr>
            <a:graphicFrameLocks noGrp="1"/>
          </p:cNvGraphicFramePr>
          <p:nvPr/>
        </p:nvGraphicFramePr>
        <p:xfrm>
          <a:off x="1908978" y="2469436"/>
          <a:ext cx="837404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834">
                  <a:extLst>
                    <a:ext uri="{9D8B030D-6E8A-4147-A177-3AD203B41FA5}">
                      <a16:colId xmlns:a16="http://schemas.microsoft.com/office/drawing/2014/main" val="3611860234"/>
                    </a:ext>
                  </a:extLst>
                </a:gridCol>
                <a:gridCol w="1604513">
                  <a:extLst>
                    <a:ext uri="{9D8B030D-6E8A-4147-A177-3AD203B41FA5}">
                      <a16:colId xmlns:a16="http://schemas.microsoft.com/office/drawing/2014/main" val="1905006147"/>
                    </a:ext>
                  </a:extLst>
                </a:gridCol>
                <a:gridCol w="2449902">
                  <a:extLst>
                    <a:ext uri="{9D8B030D-6E8A-4147-A177-3AD203B41FA5}">
                      <a16:colId xmlns:a16="http://schemas.microsoft.com/office/drawing/2014/main" val="3304900651"/>
                    </a:ext>
                  </a:extLst>
                </a:gridCol>
                <a:gridCol w="1311215">
                  <a:extLst>
                    <a:ext uri="{9D8B030D-6E8A-4147-A177-3AD203B41FA5}">
                      <a16:colId xmlns:a16="http://schemas.microsoft.com/office/drawing/2014/main" val="1550049080"/>
                    </a:ext>
                  </a:extLst>
                </a:gridCol>
                <a:gridCol w="1069676">
                  <a:extLst>
                    <a:ext uri="{9D8B030D-6E8A-4147-A177-3AD203B41FA5}">
                      <a16:colId xmlns:a16="http://schemas.microsoft.com/office/drawing/2014/main" val="3999281341"/>
                    </a:ext>
                  </a:extLst>
                </a:gridCol>
                <a:gridCol w="916904">
                  <a:extLst>
                    <a:ext uri="{9D8B030D-6E8A-4147-A177-3AD203B41FA5}">
                      <a16:colId xmlns:a16="http://schemas.microsoft.com/office/drawing/2014/main" val="228581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Model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Pre-train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Fine-tune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Test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EM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F1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810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err="1"/>
                        <a:t>QANet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none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Chinese</a:t>
                      </a:r>
                      <a:endParaRPr lang="zh-TW" altLang="en-US" sz="24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Chinese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66.1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78.1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21720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BERT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Chinese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Chinese</a:t>
                      </a:r>
                      <a:endParaRPr lang="zh-TW" altLang="en-US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82.0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89.1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05414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104 languages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Chinese</a:t>
                      </a:r>
                      <a:endParaRPr lang="zh-TW" altLang="en-US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81.2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88.7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19793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sz="24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English</a:t>
                      </a:r>
                      <a:endParaRPr lang="zh-TW" altLang="en-US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63.3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78.8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83828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Chinese + English</a:t>
                      </a:r>
                      <a:endParaRPr lang="zh-TW" altLang="en-US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82.6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90.1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0857186"/>
                  </a:ext>
                </a:extLst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6385884" y="6070116"/>
            <a:ext cx="3827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defRPr/>
            </a:pP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This work is done by 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劉記良、許宗嫄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B0E26E6-E91B-4DF3-9E53-8E93A793C765}"/>
              </a:ext>
            </a:extLst>
          </p:cNvPr>
          <p:cNvSpPr txBox="1"/>
          <p:nvPr/>
        </p:nvSpPr>
        <p:spPr>
          <a:xfrm>
            <a:off x="6533034" y="6323425"/>
            <a:ext cx="368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https://arxiv.org/abs/1909.09587</a:t>
            </a:r>
          </a:p>
        </p:txBody>
      </p:sp>
    </p:spTree>
    <p:extLst>
      <p:ext uri="{BB962C8B-B14F-4D97-AF65-F5344CB8AC3E}">
        <p14:creationId xmlns:p14="http://schemas.microsoft.com/office/powerpoint/2010/main" val="207384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 many evidences ……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1794966" y="1500190"/>
            <a:ext cx="8640169" cy="1928811"/>
            <a:chOff x="265384" y="1690689"/>
            <a:chExt cx="8640169" cy="192881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384" y="1690689"/>
              <a:ext cx="4340240" cy="1583964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4850" y="1709740"/>
              <a:ext cx="4390703" cy="1564914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372726" y="3250168"/>
              <a:ext cx="3532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dirty="0">
                  <a:solidFill>
                    <a:srgbClr val="0000FF"/>
                  </a:solidFill>
                  <a:latin typeface="Calibri" panose="020F0502020204030204"/>
                  <a:ea typeface="新細明體" panose="02020500000000000000" pitchFamily="18" charset="-120"/>
                </a:rPr>
                <a:t>https://aclanthology.org/P19-1493/</a:t>
              </a:r>
              <a:endParaRPr lang="zh-TW" altLang="en-US" dirty="0">
                <a:solidFill>
                  <a:srgbClr val="0000FF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1" y="3491585"/>
            <a:ext cx="7095893" cy="29685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958730" y="6338032"/>
            <a:ext cx="3556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rgbClr val="0000FF"/>
                </a:solidFill>
                <a:latin typeface="Calibri" panose="020F0502020204030204"/>
                <a:ea typeface="新細明體" panose="02020500000000000000" pitchFamily="18" charset="-120"/>
              </a:rPr>
              <a:t>https://aclanthology.org/D19-1077/</a:t>
            </a:r>
            <a:endParaRPr lang="zh-TW" altLang="en-US" dirty="0">
              <a:solidFill>
                <a:srgbClr val="0000FF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69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datasets used in XTR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210" y="1944176"/>
            <a:ext cx="7532941" cy="338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019300" y="172135"/>
            <a:ext cx="7810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200" b="1" i="1" u="sng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Cross-lingual </a:t>
            </a:r>
            <a:r>
              <a:rPr lang="en-US" altLang="zh-TW" sz="3200" b="1" i="1" u="sng" dirty="0" err="1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TRansfer</a:t>
            </a:r>
            <a:r>
              <a:rPr lang="en-US" altLang="zh-TW" sz="3200" b="1" i="1" u="sng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Evaluation of Multilingual Encoders (XTREME) benchmark</a:t>
            </a:r>
            <a:endParaRPr lang="zh-TW" altLang="en-US" sz="3200" b="1" i="1" u="sng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0959" y="1249353"/>
            <a:ext cx="363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https://sites.research.google/xtreme</a:t>
            </a:r>
            <a:endParaRPr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30209" y="5505603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40 languages for 9 tasks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30210" y="6028823"/>
            <a:ext cx="6313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Train on English, and test on the rest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188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Cross-lingual Alignment?</a:t>
            </a:r>
            <a:endParaRPr lang="zh-TW" altLang="en-US" dirty="0"/>
          </a:p>
        </p:txBody>
      </p:sp>
      <p:pic>
        <p:nvPicPr>
          <p:cNvPr id="4" name="Picture 2" descr="ãè±æãçåçæå°çµæ">
            <a:extLst>
              <a:ext uri="{FF2B5EF4-FFF2-40B4-BE49-F238E27FC236}">
                <a16:creationId xmlns:a16="http://schemas.microsoft.com/office/drawing/2014/main" id="{C6E80DC2-CB41-4AB9-806C-5245CC280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909" y="4505755"/>
            <a:ext cx="2193503" cy="139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ç¸éåç">
            <a:extLst>
              <a:ext uri="{FF2B5EF4-FFF2-40B4-BE49-F238E27FC236}">
                <a16:creationId xmlns:a16="http://schemas.microsoft.com/office/drawing/2014/main" id="{3201911E-D5BC-4421-A5B7-E5C26DCBA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894" y="4872074"/>
            <a:ext cx="1951728" cy="130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群組 51"/>
          <p:cNvGrpSpPr/>
          <p:nvPr/>
        </p:nvGrpSpPr>
        <p:grpSpPr>
          <a:xfrm>
            <a:off x="1935481" y="1901630"/>
            <a:ext cx="4445839" cy="3728486"/>
            <a:chOff x="710837" y="2333971"/>
            <a:chExt cx="4445839" cy="3728486"/>
          </a:xfrm>
        </p:grpSpPr>
        <p:sp>
          <p:nvSpPr>
            <p:cNvPr id="31" name="矩形: 圓角 3">
              <a:extLst>
                <a:ext uri="{FF2B5EF4-FFF2-40B4-BE49-F238E27FC236}">
                  <a16:creationId xmlns:a16="http://schemas.microsoft.com/office/drawing/2014/main" id="{55A02453-16CA-4C56-AAA0-1DE8BA5FED3D}"/>
                </a:ext>
              </a:extLst>
            </p:cNvPr>
            <p:cNvSpPr/>
            <p:nvPr/>
          </p:nvSpPr>
          <p:spPr>
            <a:xfrm>
              <a:off x="801527" y="3479508"/>
              <a:ext cx="3966052" cy="1171047"/>
            </a:xfrm>
            <a:prstGeom prst="roundRect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zh-TW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Multi-BERT</a:t>
              </a:r>
              <a:endPara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217A2E5B-32DE-4CC0-9E98-834966D36D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2449" y="4679330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B9078604-5352-44FA-B43A-B561AA4FEB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6666" y="4679330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>
              <a:extLst>
                <a:ext uri="{FF2B5EF4-FFF2-40B4-BE49-F238E27FC236}">
                  <a16:creationId xmlns:a16="http://schemas.microsoft.com/office/drawing/2014/main" id="{FFD85C75-571A-410C-BFD4-793852FBF7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7251" y="4679330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7CCB4A96-5F0D-444A-888A-DE4286FE1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1467" y="4679330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>
              <a:extLst>
                <a:ext uri="{FF2B5EF4-FFF2-40B4-BE49-F238E27FC236}">
                  <a16:creationId xmlns:a16="http://schemas.microsoft.com/office/drawing/2014/main" id="{A9299C03-3FC9-4844-84E3-347EBEF16C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7528" y="3127992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>
              <a:extLst>
                <a:ext uri="{FF2B5EF4-FFF2-40B4-BE49-F238E27FC236}">
                  <a16:creationId xmlns:a16="http://schemas.microsoft.com/office/drawing/2014/main" id="{86E4003D-F48C-4C6D-A8BD-76714F0188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6666" y="3127992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單箭頭接點 37">
              <a:extLst>
                <a:ext uri="{FF2B5EF4-FFF2-40B4-BE49-F238E27FC236}">
                  <a16:creationId xmlns:a16="http://schemas.microsoft.com/office/drawing/2014/main" id="{C87215BB-4B83-471A-8F2F-A7263B767F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9058" y="3127992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>
              <a:extLst>
                <a:ext uri="{FF2B5EF4-FFF2-40B4-BE49-F238E27FC236}">
                  <a16:creationId xmlns:a16="http://schemas.microsoft.com/office/drawing/2014/main" id="{BFF2F5C2-7825-410A-802D-6C3C4F7F8F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1467" y="3127992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21D10737-A0B0-4CCC-89A7-9BB5A8A82FCE}"/>
                </a:ext>
              </a:extLst>
            </p:cNvPr>
            <p:cNvSpPr/>
            <p:nvPr/>
          </p:nvSpPr>
          <p:spPr>
            <a:xfrm rot="5400000">
              <a:off x="827384" y="2616510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D928BBF-BAF0-4EE1-AF2F-4BD34CB524A9}"/>
                </a:ext>
              </a:extLst>
            </p:cNvPr>
            <p:cNvSpPr/>
            <p:nvPr/>
          </p:nvSpPr>
          <p:spPr>
            <a:xfrm rot="5400000">
              <a:off x="1896522" y="2635856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09C3E0D1-8F56-454D-B3C8-F16D5243F87D}"/>
                </a:ext>
              </a:extLst>
            </p:cNvPr>
            <p:cNvSpPr/>
            <p:nvPr/>
          </p:nvSpPr>
          <p:spPr>
            <a:xfrm rot="5400000">
              <a:off x="2925217" y="2650244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3A1D3D45-DD5D-4AC9-A5E7-F4BF2A75950A}"/>
                </a:ext>
              </a:extLst>
            </p:cNvPr>
            <p:cNvSpPr/>
            <p:nvPr/>
          </p:nvSpPr>
          <p:spPr>
            <a:xfrm rot="5400000">
              <a:off x="3963633" y="2650244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710837" y="5150971"/>
              <a:ext cx="1023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深</a:t>
              </a: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1765053" y="5144909"/>
              <a:ext cx="1023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度</a:t>
              </a: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2776608" y="5160321"/>
              <a:ext cx="1023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3562739" y="5171026"/>
              <a:ext cx="1511451" cy="47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習</a:t>
              </a: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793323" y="5565503"/>
              <a:ext cx="1023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high</a:t>
              </a:r>
              <a:endPara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1790389" y="5559441"/>
              <a:ext cx="1023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TW" sz="2400" dirty="0" err="1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est</a:t>
              </a:r>
              <a:endPara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2801943" y="5574853"/>
              <a:ext cx="1137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TW" sz="2400" dirty="0" err="1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moun</a:t>
              </a:r>
              <a:endPara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3645225" y="5585558"/>
              <a:ext cx="1511451" cy="47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TW" sz="2400" dirty="0" err="1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tain</a:t>
              </a:r>
              <a:endPara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0" name="群組 69"/>
          <p:cNvGrpSpPr/>
          <p:nvPr/>
        </p:nvGrpSpPr>
        <p:grpSpPr>
          <a:xfrm>
            <a:off x="6298834" y="1690688"/>
            <a:ext cx="3899435" cy="2426474"/>
            <a:chOff x="683875" y="1767998"/>
            <a:chExt cx="3899435" cy="2426474"/>
          </a:xfrm>
        </p:grpSpPr>
        <p:sp>
          <p:nvSpPr>
            <p:cNvPr id="53" name="文字方塊 52"/>
            <p:cNvSpPr txBox="1"/>
            <p:nvPr/>
          </p:nvSpPr>
          <p:spPr>
            <a:xfrm>
              <a:off x="2319600" y="3221693"/>
              <a:ext cx="724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魚</a:t>
              </a:r>
              <a:endPara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defTabSz="914400">
                <a:defRPr/>
              </a:pPr>
              <a:endPara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1305699" y="2644426"/>
              <a:ext cx="986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兔</a:t>
              </a:r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1698248" y="1767998"/>
              <a:ext cx="1166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跳</a:t>
              </a:r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2930410" y="2413593"/>
              <a:ext cx="1166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游</a:t>
              </a:r>
            </a:p>
          </p:txBody>
        </p:sp>
        <p:grpSp>
          <p:nvGrpSpPr>
            <p:cNvPr id="57" name="群組 56"/>
            <p:cNvGrpSpPr/>
            <p:nvPr/>
          </p:nvGrpSpPr>
          <p:grpSpPr>
            <a:xfrm>
              <a:off x="1476058" y="1922261"/>
              <a:ext cx="2086581" cy="1883523"/>
              <a:chOff x="5832940" y="2526556"/>
              <a:chExt cx="2086581" cy="1883523"/>
            </a:xfrm>
          </p:grpSpPr>
          <p:sp>
            <p:nvSpPr>
              <p:cNvPr id="58" name="橢圓 57"/>
              <p:cNvSpPr/>
              <p:nvPr/>
            </p:nvSpPr>
            <p:spPr>
              <a:xfrm rot="5400000">
                <a:off x="6854942" y="4275471"/>
                <a:ext cx="134608" cy="134608"/>
              </a:xfrm>
              <a:prstGeom prst="ellips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zh-TW" altLang="en-US">
                  <a:solidFill>
                    <a:prstClr val="white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59" name="橢圓 58"/>
              <p:cNvSpPr/>
              <p:nvPr/>
            </p:nvSpPr>
            <p:spPr>
              <a:xfrm rot="5400000">
                <a:off x="5832940" y="3735156"/>
                <a:ext cx="134608" cy="134608"/>
              </a:xfrm>
              <a:prstGeom prst="ellips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zh-TW" altLang="en-US">
                  <a:solidFill>
                    <a:prstClr val="white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60" name="橢圓 59"/>
              <p:cNvSpPr/>
              <p:nvPr/>
            </p:nvSpPr>
            <p:spPr>
              <a:xfrm rot="5400000">
                <a:off x="6554175" y="2526556"/>
                <a:ext cx="134608" cy="134608"/>
              </a:xfrm>
              <a:prstGeom prst="ellips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zh-TW" altLang="en-US">
                  <a:solidFill>
                    <a:prstClr val="white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" name="橢圓 60"/>
              <p:cNvSpPr/>
              <p:nvPr/>
            </p:nvSpPr>
            <p:spPr>
              <a:xfrm rot="5400000">
                <a:off x="7784913" y="3194380"/>
                <a:ext cx="134608" cy="134608"/>
              </a:xfrm>
              <a:prstGeom prst="ellips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zh-TW" altLang="en-US">
                  <a:solidFill>
                    <a:prstClr val="white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62" name="橢圓 61"/>
            <p:cNvSpPr/>
            <p:nvPr/>
          </p:nvSpPr>
          <p:spPr>
            <a:xfrm rot="10190157">
              <a:off x="2771522" y="3927425"/>
              <a:ext cx="134608" cy="134608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63" name="橢圓 62"/>
            <p:cNvSpPr/>
            <p:nvPr/>
          </p:nvSpPr>
          <p:spPr>
            <a:xfrm rot="10190157">
              <a:off x="1714628" y="3453768"/>
              <a:ext cx="134608" cy="134608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64" name="橢圓 63"/>
            <p:cNvSpPr/>
            <p:nvPr/>
          </p:nvSpPr>
          <p:spPr>
            <a:xfrm rot="10190157">
              <a:off x="2364673" y="2198853"/>
              <a:ext cx="134608" cy="134608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65" name="橢圓 64"/>
            <p:cNvSpPr/>
            <p:nvPr/>
          </p:nvSpPr>
          <p:spPr>
            <a:xfrm rot="10190157">
              <a:off x="3763554" y="2856915"/>
              <a:ext cx="134608" cy="134608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3416587" y="3049503"/>
              <a:ext cx="1166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swim</a:t>
              </a:r>
              <a:endPara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2453848" y="1775912"/>
              <a:ext cx="1166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jump</a:t>
              </a:r>
              <a:endPara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683875" y="3312913"/>
              <a:ext cx="1166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rabbit</a:t>
              </a:r>
              <a:endPara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2945849" y="3732807"/>
              <a:ext cx="1166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fish</a:t>
              </a:r>
              <a:endPara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38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alignment happens?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Typical answer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2415713" y="2451300"/>
            <a:ext cx="7734300" cy="11049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Different languages share some common tokens.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581400" y="3581401"/>
            <a:ext cx="558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How do you explain Chinese </a:t>
            </a:r>
            <a:r>
              <a:rPr lang="en-US" altLang="zh-TW" sz="2400" dirty="0" err="1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v.s</a:t>
            </a: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. English?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417459" y="4601121"/>
            <a:ext cx="3430891" cy="9908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Code Switching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26538" y="5688411"/>
            <a:ext cx="3922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 DNA 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的構造很像螺旋梯 </a:t>
            </a: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6738173" y="4633764"/>
            <a:ext cx="3430891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Intermediate Language?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02108" y="5684618"/>
            <a:ext cx="3796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Language X shares tokens with Chinese and English. 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4238625" y="4058047"/>
            <a:ext cx="476250" cy="41463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7977367" y="4103319"/>
            <a:ext cx="476250" cy="41463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727096" y="6081067"/>
            <a:ext cx="294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(digits, punctuations)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391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  <p:bldP spid="7" grpId="0"/>
      <p:bldP spid="8" grpId="0" animBg="1"/>
      <p:bldP spid="9" grpId="0"/>
      <p:bldP spid="13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3370</TotalTime>
  <Words>2943</Words>
  <Application>Microsoft Office PowerPoint</Application>
  <PresentationFormat>寬螢幕</PresentationFormat>
  <Paragraphs>594</Paragraphs>
  <Slides>49</Slides>
  <Notes>24</Notes>
  <HiddenSlides>0</HiddenSlides>
  <MMClips>1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49</vt:i4>
      </vt:variant>
    </vt:vector>
  </HeadingPairs>
  <TitlesOfParts>
    <vt:vector size="64" baseType="lpstr">
      <vt:lpstr>-apple-system</vt:lpstr>
      <vt:lpstr>Helvetica Neue</vt:lpstr>
      <vt:lpstr>Helvetica Neue Medium</vt:lpstr>
      <vt:lpstr>inherit</vt:lpstr>
      <vt:lpstr>Lucida Grande</vt:lpstr>
      <vt:lpstr>Myriad Pro</vt:lpstr>
      <vt:lpstr>微軟正黑體</vt:lpstr>
      <vt:lpstr>Arial</vt:lpstr>
      <vt:lpstr>Calibri</vt:lpstr>
      <vt:lpstr>Calibri Light</vt:lpstr>
      <vt:lpstr>Cambria Math</vt:lpstr>
      <vt:lpstr>Office 佈景主題</vt:lpstr>
      <vt:lpstr>3_Office 佈景主題</vt:lpstr>
      <vt:lpstr>2_Office 佈景主題</vt:lpstr>
      <vt:lpstr>1_Office 佈景主題</vt:lpstr>
      <vt:lpstr>自督導式學習的神奇能力</vt:lpstr>
      <vt:lpstr>Outline </vt:lpstr>
      <vt:lpstr>Multi-lingual BERT</vt:lpstr>
      <vt:lpstr>Zero-shot Reading Comprehension</vt:lpstr>
      <vt:lpstr>Zero-shot Reading Comprehension</vt:lpstr>
      <vt:lpstr>So many evidences ……</vt:lpstr>
      <vt:lpstr>PowerPoint 簡報</vt:lpstr>
      <vt:lpstr>Cross-lingual Alignment?</vt:lpstr>
      <vt:lpstr>How alignment happens? </vt:lpstr>
      <vt:lpstr>How alignment happens?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Zero-shot Cross-lingual Transfer </vt:lpstr>
      <vt:lpstr>PowerPoint 簡報</vt:lpstr>
      <vt:lpstr>Experimental Results </vt:lpstr>
      <vt:lpstr>You just have to ask ……</vt:lpstr>
      <vt:lpstr>Outline </vt:lpstr>
      <vt:lpstr>Why does BERT work?</vt:lpstr>
      <vt:lpstr>PowerPoint 簡報</vt:lpstr>
      <vt:lpstr>Why does BERT work?</vt:lpstr>
      <vt:lpstr>PowerPoint 簡報</vt:lpstr>
      <vt:lpstr>PowerPoint 簡報</vt:lpstr>
      <vt:lpstr>Self-supervised Model as  Universal Computation Engine</vt:lpstr>
      <vt:lpstr>PowerPoint 簡報</vt:lpstr>
      <vt:lpstr>這些發現有甚麼用？</vt:lpstr>
      <vt:lpstr>TOEFL Listening Comprehension Test by Machine</vt:lpstr>
      <vt:lpstr>SQuAD-style Spoken QA</vt:lpstr>
      <vt:lpstr>SQuAD-style Spoken QA</vt:lpstr>
      <vt:lpstr>Towards End-to-end</vt:lpstr>
      <vt:lpstr>Speech Question Answering </vt:lpstr>
      <vt:lpstr>Speech Question Answering </vt:lpstr>
      <vt:lpstr>PowerPoint 簡報</vt:lpstr>
      <vt:lpstr>PowerPoint 簡報</vt:lpstr>
      <vt:lpstr>Speech Question Answering </vt:lpstr>
      <vt:lpstr>Outline </vt:lpstr>
      <vt:lpstr>Pre-training on Artificial Data</vt:lpstr>
      <vt:lpstr>PowerPoint 簡報</vt:lpstr>
      <vt:lpstr>Pre-training on Artificial Data</vt:lpstr>
      <vt:lpstr>Pre-training on Artificial Data</vt:lpstr>
      <vt:lpstr>Data is critical ……</vt:lpstr>
      <vt:lpstr>Data is critical ……</vt:lpstr>
      <vt:lpstr>Pre-training on Artificial Data</vt:lpstr>
      <vt:lpstr>Pre-training on Artificial Data</vt:lpstr>
      <vt:lpstr>Pre-training on Artificial Data</vt:lpstr>
      <vt:lpstr>Concluding Remarks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Hung-yi Lee</dc:creator>
  <cp:lastModifiedBy>Hung-yi Lee</cp:lastModifiedBy>
  <cp:revision>122</cp:revision>
  <dcterms:created xsi:type="dcterms:W3CDTF">2021-11-10T04:40:19Z</dcterms:created>
  <dcterms:modified xsi:type="dcterms:W3CDTF">2022-05-12T18:53:25Z</dcterms:modified>
</cp:coreProperties>
</file>